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9"/>
  </p:notesMasterIdLst>
  <p:sldIdLst>
    <p:sldId id="256" r:id="rId2"/>
    <p:sldId id="272" r:id="rId3"/>
    <p:sldId id="305" r:id="rId4"/>
    <p:sldId id="273" r:id="rId5"/>
    <p:sldId id="274" r:id="rId6"/>
    <p:sldId id="268" r:id="rId7"/>
    <p:sldId id="269" r:id="rId8"/>
    <p:sldId id="270" r:id="rId9"/>
    <p:sldId id="271" r:id="rId10"/>
    <p:sldId id="275" r:id="rId11"/>
    <p:sldId id="276" r:id="rId12"/>
    <p:sldId id="277" r:id="rId13"/>
    <p:sldId id="278" r:id="rId14"/>
    <p:sldId id="257" r:id="rId15"/>
    <p:sldId id="258" r:id="rId16"/>
    <p:sldId id="261" r:id="rId17"/>
    <p:sldId id="264" r:id="rId18"/>
    <p:sldId id="260" r:id="rId19"/>
    <p:sldId id="262" r:id="rId20"/>
    <p:sldId id="263" r:id="rId21"/>
    <p:sldId id="265" r:id="rId22"/>
    <p:sldId id="266" r:id="rId23"/>
    <p:sldId id="267" r:id="rId24"/>
    <p:sldId id="279" r:id="rId25"/>
    <p:sldId id="280" r:id="rId26"/>
    <p:sldId id="281" r:id="rId27"/>
    <p:sldId id="282" r:id="rId28"/>
    <p:sldId id="283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9" r:id="rId43"/>
    <p:sldId id="300" r:id="rId44"/>
    <p:sldId id="298" r:id="rId45"/>
    <p:sldId id="301" r:id="rId46"/>
    <p:sldId id="302" r:id="rId47"/>
    <p:sldId id="303" r:id="rId48"/>
    <p:sldId id="304" r:id="rId49"/>
    <p:sldId id="306" r:id="rId50"/>
    <p:sldId id="307" r:id="rId51"/>
    <p:sldId id="309" r:id="rId52"/>
    <p:sldId id="310" r:id="rId53"/>
    <p:sldId id="311" r:id="rId54"/>
    <p:sldId id="308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32" r:id="rId70"/>
    <p:sldId id="333" r:id="rId71"/>
    <p:sldId id="334" r:id="rId72"/>
    <p:sldId id="335" r:id="rId73"/>
    <p:sldId id="336" r:id="rId74"/>
    <p:sldId id="337" r:id="rId75"/>
    <p:sldId id="327" r:id="rId76"/>
    <p:sldId id="329" r:id="rId77"/>
    <p:sldId id="328" r:id="rId78"/>
    <p:sldId id="331" r:id="rId79"/>
    <p:sldId id="330" r:id="rId80"/>
    <p:sldId id="338" r:id="rId81"/>
    <p:sldId id="341" r:id="rId82"/>
    <p:sldId id="340" r:id="rId83"/>
    <p:sldId id="342" r:id="rId84"/>
    <p:sldId id="339" r:id="rId85"/>
    <p:sldId id="343" r:id="rId86"/>
    <p:sldId id="344" r:id="rId87"/>
    <p:sldId id="349" r:id="rId88"/>
    <p:sldId id="346" r:id="rId89"/>
    <p:sldId id="345" r:id="rId90"/>
    <p:sldId id="350" r:id="rId91"/>
    <p:sldId id="347" r:id="rId92"/>
    <p:sldId id="348" r:id="rId93"/>
    <p:sldId id="351" r:id="rId94"/>
    <p:sldId id="352" r:id="rId95"/>
    <p:sldId id="353" r:id="rId96"/>
    <p:sldId id="354" r:id="rId97"/>
    <p:sldId id="355" r:id="rId98"/>
    <p:sldId id="361" r:id="rId99"/>
    <p:sldId id="358" r:id="rId100"/>
    <p:sldId id="360" r:id="rId101"/>
    <p:sldId id="356" r:id="rId102"/>
    <p:sldId id="359" r:id="rId103"/>
    <p:sldId id="362" r:id="rId104"/>
    <p:sldId id="363" r:id="rId105"/>
    <p:sldId id="364" r:id="rId106"/>
    <p:sldId id="365" r:id="rId107"/>
    <p:sldId id="366" r:id="rId108"/>
    <p:sldId id="367" r:id="rId109"/>
    <p:sldId id="368" r:id="rId110"/>
    <p:sldId id="370" r:id="rId111"/>
    <p:sldId id="371" r:id="rId112"/>
    <p:sldId id="372" r:id="rId113"/>
    <p:sldId id="373" r:id="rId114"/>
    <p:sldId id="374" r:id="rId115"/>
    <p:sldId id="375" r:id="rId116"/>
    <p:sldId id="376" r:id="rId117"/>
    <p:sldId id="377" r:id="rId1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00EE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9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0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4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D112E-BB62-456A-A767-D64C5040DE6F}" type="datetimeFigureOut">
              <a:rPr lang="ko-KR" altLang="en-US" smtClean="0"/>
              <a:t>2024-08-28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7ED4E0-BC57-487F-94B7-FAAF7D801E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838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https://news.sbs.co.kr/news/endPage.do?news_id=N1003464527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302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https://news.sbs.co.kr/news/endPage.do?news_id=N1003464527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252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https://character.ai/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769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인텔 맥북은 가능한가요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불가능합니다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11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3BFFF2-CC6B-428C-8648-F3736C0CE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CCADCA-421A-A5FD-2C11-E6795489D5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A0DC14-F715-7350-8456-61C5A948C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C34AAC-E28C-BF45-D4DA-E52B91DE1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3F6442-9EBC-A295-3BE5-DA0E7B0A3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261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F0888-91B2-68B8-53C3-17C9E1685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0EE22C-06A7-D9D1-ABF6-6BD73D2C3D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54DFF9-3865-E4E3-8BE9-3623F9BE7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C993F7-39D3-7253-1E12-68BA9EDAD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F110AC-FF61-67BF-353D-8622BB099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560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806DDDA-29E1-B6FF-545D-B406080E0E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81C6BD9-E226-9B38-291E-B623003676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9CE125-371C-39EC-D44C-658B6CEDA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342496-8F6C-5988-3087-6BE2C7DC6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7F376C-2825-1F97-FE8E-93D28F313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826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836376-8BAF-5612-8CDB-E700BF2A4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61F795-FABD-82A2-95C6-FC8D6B2E2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4638FB-DA49-65BA-B9B6-D206A85F4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570307-A0F6-D1B7-3867-4919F3945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4BBE94-2F49-35B2-2F9A-879B07238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08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F5A6D0-992E-B44E-056A-13157AC32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B7244D-7B5B-4611-BF24-BAB853D85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353ED9-9F17-417D-6DD7-74249C672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5CFCDE-46CE-A06B-A279-39328E631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92C3D7-EF4C-9071-218F-1510A6D27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684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29C25-14FC-7814-7264-1A4FC0D9B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1A7222-570F-BCC9-2899-AE6ECF92BE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E1FBDB8-0561-0AE2-6542-68A144BE72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473DD7-A32D-ED30-CC69-9DAA30DDD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2024-08-28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3D519C-F86C-0153-15FE-0A1C96858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D22168-C606-A579-E87F-628F2972A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357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5D126F-51F5-BFEF-0F66-2091492B8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3B92B2-D2F0-F410-25B7-C6C068FE2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DC264F-F472-50E6-EF06-4B55EFFF54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BA862D7-9ED1-8620-8E9A-919A9FA845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922966-2040-A72E-E3F1-1FE5690A96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1826BED-0850-9FCB-8FD2-57BB7B311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2024-08-28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9E9D8E-C4F2-F631-237E-92C1AD0E0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01C81B-D627-EDD5-3A0D-55D9866B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990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B32F6F-BB2E-FB87-6D6B-5EA49EA47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A174F1-1764-C769-605A-DBB748A7D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2024-08-28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9A745E-CE7A-9E34-29F3-5A498288F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4925E9-5237-47C5-2CE0-2DA398730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618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60517CF-A087-17A5-9AB1-020A9B5CD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2024-08-28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314B1D6-8A14-886C-169A-490C57147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E0BA50-EC12-E97A-E502-D7DE831FB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070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D3028-E2A2-0042-5F82-B2176E76D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4A9233-88CF-6BDF-BDE1-C9B0E4BF5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5B5B76-3B33-7300-5F70-08741DA3D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CDBFA1-A9A7-E63A-8F63-CDD02259D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2024-08-28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FB29E8-3C3F-2C92-5F6B-08F486344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F6BC6C-4107-A9C2-4E04-8A232F1BF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024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2EAE96-7219-FC39-7D5F-45CBDE7B8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BF6052D-1A23-9A13-1198-58F47ED4FC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049656-4F52-AED8-3890-3EE078EFC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C1CB58-4B03-89D4-29F6-541529BDA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2024-08-28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E04B25-C326-B719-D7E1-936478922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0EB21C-D637-DE13-2688-B35E66A20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151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00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2F2D6F-5B60-409B-C350-9D2CC1150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F22DFC-AF96-E2A5-4F5C-78C7D079F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D923DA-7E59-B538-2C65-9D0CA93CA3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365C3-13E6-43D3-B94C-52D8A0560B1B}" type="datetimeFigureOut">
              <a:rPr lang="ko-KR" altLang="en-US" smtClean="0"/>
              <a:t>2024-08-28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28F792-4AC5-CBB6-EF8C-1AD7C53231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A10C6B-1958-858A-1268-19FBA4D52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547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4710238"/>
            <a:ext cx="66832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왕초보도 가능한</a:t>
            </a:r>
            <a:endParaRPr lang="en-US" altLang="ko-KR" sz="32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10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일만에 메타버스 </a:t>
            </a:r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AI 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휴먼 만들기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19C072-B1A8-7443-B5A9-501E8EBDEF8C}"/>
              </a:ext>
            </a:extLst>
          </p:cNvPr>
          <p:cNvSpPr txBox="1"/>
          <p:nvPr/>
        </p:nvSpPr>
        <p:spPr>
          <a:xfrm>
            <a:off x="167951" y="5800851"/>
            <a:ext cx="3102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크리에이터 유닛 스튜디오 대표 신 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DA7128-79EE-B629-CDBE-42F84524382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543" y="6115014"/>
            <a:ext cx="718457" cy="7184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930D6F-150E-6001-886A-F1BF50EB4F4C}"/>
              </a:ext>
            </a:extLst>
          </p:cNvPr>
          <p:cNvSpPr txBox="1"/>
          <p:nvPr/>
        </p:nvSpPr>
        <p:spPr>
          <a:xfrm>
            <a:off x="167951" y="6115014"/>
            <a:ext cx="1728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sj@cnitsstudio.com</a:t>
            </a:r>
            <a:endParaRPr lang="ko-KR" altLang="en-US" sz="1400" dirty="0">
              <a:solidFill>
                <a:schemeClr val="bg1"/>
              </a:solidFill>
              <a:latin typeface="210 옴니고딕 010" panose="02020603020101020101" pitchFamily="18" charset="-127"/>
              <a:ea typeface="210 옴니고딕 01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8063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A95B5B-1200-E5A4-28D2-0DC6E55DEDEB}"/>
              </a:ext>
            </a:extLst>
          </p:cNvPr>
          <p:cNvSpPr txBox="1"/>
          <p:nvPr/>
        </p:nvSpPr>
        <p:spPr>
          <a:xfrm>
            <a:off x="4480012" y="3198167"/>
            <a:ext cx="3231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메타 휴먼은 무엇인가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?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8541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F45D-C00B-44BE-C528-376382EF27D1}"/>
              </a:ext>
            </a:extLst>
          </p:cNvPr>
          <p:cNvSpPr txBox="1"/>
          <p:nvPr/>
        </p:nvSpPr>
        <p:spPr>
          <a:xfrm>
            <a:off x="1377682" y="1488071"/>
            <a:ext cx="8307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정의 하는 방법에 대해서 알아봤는데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7FA028-33C6-9277-30B9-51B4D5C1D218}"/>
              </a:ext>
            </a:extLst>
          </p:cNvPr>
          <p:cNvSpPr txBox="1"/>
          <p:nvPr/>
        </p:nvSpPr>
        <p:spPr>
          <a:xfrm>
            <a:off x="1485941" y="2158798"/>
            <a:ext cx="9448800" cy="954107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 A():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print(“A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를 정의합니다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.”)</a:t>
            </a:r>
          </a:p>
          <a:p>
            <a:endParaRPr lang="en-US" altLang="ko-KR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CFCDB-E55F-71F2-812E-552BCC0D1538}"/>
              </a:ext>
            </a:extLst>
          </p:cNvPr>
          <p:cNvSpPr txBox="1"/>
          <p:nvPr/>
        </p:nvSpPr>
        <p:spPr>
          <a:xfrm>
            <a:off x="1485941" y="3429000"/>
            <a:ext cx="8307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결과로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“A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를 정의합니다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.” 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라고 표시됩니다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798434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F45D-C00B-44BE-C528-376382EF27D1}"/>
              </a:ext>
            </a:extLst>
          </p:cNvPr>
          <p:cNvSpPr txBox="1"/>
          <p:nvPr/>
        </p:nvSpPr>
        <p:spPr>
          <a:xfrm>
            <a:off x="1942459" y="281291"/>
            <a:ext cx="8307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우선 저희가 보고 있는 코드를 잠깐 확인해보겠습니다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1485941" y="1574023"/>
            <a:ext cx="9448800" cy="4185761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prompt_template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substitute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chat_completion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client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.chat.completions.create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messages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{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"role"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"system"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"content"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},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{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"role"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"user"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"content"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}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],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model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model_name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)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chat_completion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.choices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ko-KR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message.content</a:t>
            </a:r>
            <a:endParaRPr lang="en-US" altLang="ko-KR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altLang="ko-KR" sz="14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안녕하세요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오늘 날짜로 </a:t>
            </a:r>
            <a:r>
              <a:rPr lang="ko-KR" altLang="en-US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뉴욕행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비행기를 예약할 수 있나요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endParaRPr lang="en-US" altLang="ko-KR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6890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1485941" y="1574023"/>
            <a:ext cx="9448800" cy="4185761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prompt_template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substitute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chat_completion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client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.chat.completions.create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messages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{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"role"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"system"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"content"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},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{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"role"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"user"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"content"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}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],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model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model_name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)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chat_completion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.choices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ko-KR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message.content</a:t>
            </a:r>
            <a:endParaRPr lang="en-US" altLang="ko-KR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altLang="ko-KR" sz="14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안녕하세요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오늘 날짜로 </a:t>
            </a:r>
            <a:r>
              <a:rPr lang="ko-KR" altLang="en-US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뉴욕행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비행기를 예약할 수 있나요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endParaRPr lang="en-US" altLang="ko-KR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9A27A0F-E8B5-D617-0220-75E199B623EC}"/>
              </a:ext>
            </a:extLst>
          </p:cNvPr>
          <p:cNvSpPr/>
          <p:nvPr/>
        </p:nvSpPr>
        <p:spPr>
          <a:xfrm>
            <a:off x="2008094" y="1370084"/>
            <a:ext cx="611116" cy="6111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6825C98-3EC5-418D-1AD4-3BAAD992CFBE}"/>
              </a:ext>
            </a:extLst>
          </p:cNvPr>
          <p:cNvSpPr/>
          <p:nvPr/>
        </p:nvSpPr>
        <p:spPr>
          <a:xfrm>
            <a:off x="1613647" y="5148668"/>
            <a:ext cx="611116" cy="6111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9170BD3-D996-4396-537B-15BA092D2F3C}"/>
              </a:ext>
            </a:extLst>
          </p:cNvPr>
          <p:cNvCxnSpPr/>
          <p:nvPr/>
        </p:nvCxnSpPr>
        <p:spPr>
          <a:xfrm>
            <a:off x="3128682" y="1766047"/>
            <a:ext cx="2761130" cy="2151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3152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F45D-C00B-44BE-C528-376382EF27D1}"/>
              </a:ext>
            </a:extLst>
          </p:cNvPr>
          <p:cNvSpPr txBox="1"/>
          <p:nvPr/>
        </p:nvSpPr>
        <p:spPr>
          <a:xfrm>
            <a:off x="1942459" y="281291"/>
            <a:ext cx="8307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3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일차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&gt;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대화 관리 프롬프트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.txt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31376" y="1026533"/>
            <a:ext cx="12129247" cy="5047536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hist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class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ConsultBot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():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__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init</a:t>
            </a:r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__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self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self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hist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self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너는 항공편 관련 상담을 해주는 인공지능 에이전트야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아래 정보를 바탕으로 사용자에서 항공편 예약 관련 상담을 친절하게 진행해 주어야 해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항공편 예약을 하기 위해 참고해야 하는 정보는 다음과 같아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출발지 공항 또는 도시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도착지 공항 또는 도시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출발 일자와 시간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도착 일자와 시간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여행자 인원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성인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어린이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유아 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선호하는 항공사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선택사항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좌석 등급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일반석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비즈니스석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일등석 등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예약자 정보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이름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연락처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이메일 주소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추가 서비스나 특별 요청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식사 요청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보조 서비스 등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가격 및 할인 정보</a:t>
            </a:r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endParaRPr lang="en-US" altLang="ko-KR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A0CB2A0-4226-5E28-3DBD-EC78E8A0472D}"/>
              </a:ext>
            </a:extLst>
          </p:cNvPr>
          <p:cNvSpPr/>
          <p:nvPr/>
        </p:nvSpPr>
        <p:spPr>
          <a:xfrm>
            <a:off x="31376" y="877025"/>
            <a:ext cx="611116" cy="6111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7659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F45D-C00B-44BE-C528-376382EF27D1}"/>
              </a:ext>
            </a:extLst>
          </p:cNvPr>
          <p:cNvSpPr txBox="1"/>
          <p:nvPr/>
        </p:nvSpPr>
        <p:spPr>
          <a:xfrm>
            <a:off x="1942459" y="281291"/>
            <a:ext cx="8307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3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일차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&gt;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대화 관리 프롬프트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.txt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31376" y="1026533"/>
            <a:ext cx="12129247" cy="3970318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self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prompt_template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substitute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history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self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hist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chat_completion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client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.chat.completions.create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messages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"role"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"system"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"content"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},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"role"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"user"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"content"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],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model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model_name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answer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chat_completion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.choices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ko-KR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message.content</a:t>
            </a:r>
            <a:endParaRPr lang="en-US" altLang="ko-KR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self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hist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7BA7D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\n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답변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answer</a:t>
            </a:r>
            <a:endParaRPr lang="en-US" altLang="ko-KR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answer</a:t>
            </a:r>
            <a:endParaRPr lang="en-US" altLang="ko-KR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A0CB2A0-4226-5E28-3DBD-EC78E8A0472D}"/>
              </a:ext>
            </a:extLst>
          </p:cNvPr>
          <p:cNvSpPr/>
          <p:nvPr/>
        </p:nvSpPr>
        <p:spPr>
          <a:xfrm>
            <a:off x="874825" y="4247754"/>
            <a:ext cx="611116" cy="6111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1531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52B8A7A-1F63-AC00-179A-23B700D7F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740" y="1210236"/>
            <a:ext cx="9566520" cy="484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2544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005523" y="3105834"/>
            <a:ext cx="418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불가능한 요청 탐지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90658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1485941" y="1574023"/>
            <a:ext cx="9448800" cy="3108543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from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string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import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Template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안녕하세요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오늘 날짜로 </a:t>
            </a:r>
            <a:r>
              <a:rPr lang="ko-KR" altLang="en-US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뉴욕행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비행기를 예약할 수 있나요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Template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너는 항공편 관련 상담을 해주는 인공지능 에이전트야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다음 사용자의 요청에 대해 친절하게 답변해줘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"$query"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substitute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8700033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1485941" y="1574023"/>
            <a:ext cx="9448800" cy="3108543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def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consult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query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prompt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system_prompt.substitute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instruction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instruction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query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query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chat_completion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client.chat.completions.create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messages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=[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role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user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prompt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}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],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model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heegyu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/EEVE-Korean-Instruct-10.8B-v1.0-GGUF"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chat_completion.choices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message.content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consult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항공사 사장이 되기 위한 방법을 설명해줘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20EFC-68B6-BFB5-428D-F7FD48D53AE0}"/>
              </a:ext>
            </a:extLst>
          </p:cNvPr>
          <p:cNvSpPr txBox="1"/>
          <p:nvPr/>
        </p:nvSpPr>
        <p:spPr>
          <a:xfrm>
            <a:off x="2119553" y="4822383"/>
            <a:ext cx="83070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항공사 사장이 되기 위해서는 전문적인 교육 및 경력이 필요합니다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먼저 관련 분야의 학위를 취득하거나 산업체 경력을 쌓는 것이 중요합니다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그 후에는 항공 관련 조직에서 다양한 경험을 쌓고 조직의 구조와 운영을 이해하는 것이 도움이 될 것입니다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또한 창의적이고 혁신적인 아이디어를 가지고 있어야 하며 리더십과 의사소통 능력도 필수적입니다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젊은 시절부터 열심히 공부하고 경험을 쌓아가면서 항공사 사장이 될 수 있는 가능성을 높일 수 있을 것입니다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  <a:endParaRPr lang="en-US" altLang="ko-KR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916654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20EFC-68B6-BFB5-428D-F7FD48D53AE0}"/>
              </a:ext>
            </a:extLst>
          </p:cNvPr>
          <p:cNvSpPr txBox="1"/>
          <p:nvPr/>
        </p:nvSpPr>
        <p:spPr>
          <a:xfrm>
            <a:off x="2119553" y="3244334"/>
            <a:ext cx="83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지침서를 만들 예정입니다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  <a:endParaRPr lang="en-US" altLang="ko-KR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0367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A95B5B-1200-E5A4-28D2-0DC6E55DEDEB}"/>
              </a:ext>
            </a:extLst>
          </p:cNvPr>
          <p:cNvSpPr txBox="1"/>
          <p:nvPr/>
        </p:nvSpPr>
        <p:spPr>
          <a:xfrm>
            <a:off x="1714031" y="3013501"/>
            <a:ext cx="87639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메타버스 즉 가상 공간에서 실존 인물이 아닌 소프트웨어로 만든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가상의 인간을 뜻한다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86304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1485941" y="1367834"/>
            <a:ext cx="9448800" cy="3754874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instruction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답변 할 수 있는 질문의 종류는 다음과 같아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예약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사용자가 특정 날짜와 시간에 항공편을 예약하려고 할 때 해당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변경 또는 취소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이미 예약된 항공편을 변경하거나 취소하고자 할 때 이에 대한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좌석 선택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특정 좌석을 선택하거나 선호하는 좌석을 예약할 수 있도록 도와주는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이용가능 한 항공사의 종류는 다음과 같아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대한항공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(Korean Air)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아시아나항공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(Asiana Airlines)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싱가포르항공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(Singapore Airlines)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미국항공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(American Airlines)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에어프랑스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(Air France)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루프트한자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(Lufthansa)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일본항공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(Japan Airlines)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20EFC-68B6-BFB5-428D-F7FD48D53AE0}"/>
              </a:ext>
            </a:extLst>
          </p:cNvPr>
          <p:cNvSpPr txBox="1"/>
          <p:nvPr/>
        </p:nvSpPr>
        <p:spPr>
          <a:xfrm>
            <a:off x="2119553" y="5494735"/>
            <a:ext cx="83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Instruction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지침서를 만들어서 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AI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가 답변을 하는데 참고하도록 합니다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  <a:endParaRPr lang="en-US" altLang="ko-KR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56907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1485941" y="1367834"/>
            <a:ext cx="9448800" cy="2893100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안녕하세요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오늘 날짜로 </a:t>
            </a:r>
            <a:r>
              <a:rPr lang="ko-KR" altLang="en-US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뉴욕행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비행기를 예약할 수 있나요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Template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너는 항공편 관련 상담을 해주는 인공지능 에이전트야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다음 사용자의 요청에 대해 친절하게 답변해줘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$instruction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"$query"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substitute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instruction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instruction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20EFC-68B6-BFB5-428D-F7FD48D53AE0}"/>
              </a:ext>
            </a:extLst>
          </p:cNvPr>
          <p:cNvSpPr txBox="1"/>
          <p:nvPr/>
        </p:nvSpPr>
        <p:spPr>
          <a:xfrm>
            <a:off x="2119553" y="5494735"/>
            <a:ext cx="83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시스템 프롬프트에 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$ 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표시를 넣고 해당 지침서도 추가해줍니다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09538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1485941" y="1367834"/>
            <a:ext cx="9448800" cy="2893100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안녕하세요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오늘 날짜로 </a:t>
            </a:r>
            <a:r>
              <a:rPr lang="ko-KR" altLang="en-US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뉴욕행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비행기를 예약할 수 있나요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Template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너는 항공편 관련 상담을 해주는 인공지능 에이전트야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다음 사용자의 요청에 대해 친절하게 답변해줘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$instruction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"$query"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substitute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instruction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instruction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20EFC-68B6-BFB5-428D-F7FD48D53AE0}"/>
              </a:ext>
            </a:extLst>
          </p:cNvPr>
          <p:cNvSpPr txBox="1"/>
          <p:nvPr/>
        </p:nvSpPr>
        <p:spPr>
          <a:xfrm>
            <a:off x="2119553" y="5494735"/>
            <a:ext cx="83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시스템 프롬프트에 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$ 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표시를 넣고 해당 지침서도 추가해줍니다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C850903-8D00-933F-E19C-F1940B336B37}"/>
              </a:ext>
            </a:extLst>
          </p:cNvPr>
          <p:cNvSpPr/>
          <p:nvPr/>
        </p:nvSpPr>
        <p:spPr>
          <a:xfrm>
            <a:off x="1801306" y="2680447"/>
            <a:ext cx="636494" cy="6364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E481FF8-201E-2AE5-27E8-2941C4DA555D}"/>
              </a:ext>
            </a:extLst>
          </p:cNvPr>
          <p:cNvSpPr/>
          <p:nvPr/>
        </p:nvSpPr>
        <p:spPr>
          <a:xfrm>
            <a:off x="4840341" y="3765176"/>
            <a:ext cx="636494" cy="6364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9FAE68-4C58-BCE0-5EFF-05F9A8C7CA25}"/>
              </a:ext>
            </a:extLst>
          </p:cNvPr>
          <p:cNvSpPr/>
          <p:nvPr/>
        </p:nvSpPr>
        <p:spPr>
          <a:xfrm>
            <a:off x="2208400" y="3128682"/>
            <a:ext cx="636494" cy="6364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C1E77DA-7F11-1685-C645-646854FE1FA1}"/>
              </a:ext>
            </a:extLst>
          </p:cNvPr>
          <p:cNvSpPr/>
          <p:nvPr/>
        </p:nvSpPr>
        <p:spPr>
          <a:xfrm>
            <a:off x="7045658" y="3765176"/>
            <a:ext cx="636494" cy="6364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7075148-BBC4-DFA7-6916-594C77EA3085}"/>
              </a:ext>
            </a:extLst>
          </p:cNvPr>
          <p:cNvCxnSpPr/>
          <p:nvPr/>
        </p:nvCxnSpPr>
        <p:spPr>
          <a:xfrm>
            <a:off x="2017059" y="1559859"/>
            <a:ext cx="5836023" cy="24115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1388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3716983" y="3105834"/>
            <a:ext cx="4758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매뉴얼 기반 답변 생성</a:t>
            </a:r>
          </a:p>
        </p:txBody>
      </p:sp>
    </p:spTree>
    <p:extLst>
      <p:ext uri="{BB962C8B-B14F-4D97-AF65-F5344CB8AC3E}">
        <p14:creationId xmlns:p14="http://schemas.microsoft.com/office/powerpoint/2010/main" val="1563406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A61F11-D7B8-8AF1-58E4-B649F02FA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18" y="840625"/>
            <a:ext cx="10840963" cy="53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893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1485941" y="766556"/>
            <a:ext cx="9448800" cy="483209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openai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OpenAI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client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OpenAI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base_url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"http://localhost:5005/v1"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api_key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lm-studio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path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이용약관 및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규정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.txt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query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안녕하세요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.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강의를 환불하고 싶어요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.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어떻게 해야 하나요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?"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with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open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path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encoding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"utf-8"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as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f: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fastcampos_policy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f.read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system_prompt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Template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"""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너는 온라인 강의에 대해 환불 및 결제를 담당해 주는 인공지능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챗봇이야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.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이용약관을 참고하여서 사용자의 질문에 친절하게 답변해줘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.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이용약관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$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terms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"""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prompt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Template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"""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다음 사용자의 요청에 대한 답변을 해줘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요청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: $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query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"""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20EFC-68B6-BFB5-428D-F7FD48D53AE0}"/>
              </a:ext>
            </a:extLst>
          </p:cNvPr>
          <p:cNvSpPr txBox="1"/>
          <p:nvPr/>
        </p:nvSpPr>
        <p:spPr>
          <a:xfrm>
            <a:off x="2119553" y="5998757"/>
            <a:ext cx="83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Path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로 해당 텍스트를 불러올 수 있습니다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314026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1485941" y="1689920"/>
            <a:ext cx="9448800" cy="2893100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chat_completion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client.chat.completions.create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messages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=[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role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system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system_prompt.substitute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terms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fastcampos_policy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},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role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user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prompt.substitute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query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query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}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],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model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heegyu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/EEVE-Korean-Instruct-10.8B-v1.0-GGUF"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20EFC-68B6-BFB5-428D-F7FD48D53AE0}"/>
              </a:ext>
            </a:extLst>
          </p:cNvPr>
          <p:cNvSpPr txBox="1"/>
          <p:nvPr/>
        </p:nvSpPr>
        <p:spPr>
          <a:xfrm>
            <a:off x="2119553" y="5998757"/>
            <a:ext cx="83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이제 내용을 추가해주고 질문을 해봅니다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429190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D74B4C-ACE5-F2F7-E9CC-3EBEDB0F3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14" y="2371750"/>
            <a:ext cx="10945172" cy="21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4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70A34B-AA98-47B4-19F1-28EF0DD7E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28" y="1190171"/>
            <a:ext cx="10263567" cy="50131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CCBD3A-257F-FBF2-FC2E-C2068B0C2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543" y="3696767"/>
            <a:ext cx="6096000" cy="295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34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14338" name="Picture 2" descr="/사진=에픽게임즈 유튜브 ">
            <a:extLst>
              <a:ext uri="{FF2B5EF4-FFF2-40B4-BE49-F238E27FC236}">
                <a16:creationId xmlns:a16="http://schemas.microsoft.com/office/drawing/2014/main" id="{811571E5-3676-75CE-334D-72D49C670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714" y="1122589"/>
            <a:ext cx="8200572" cy="461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699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DC23FA7-4F0A-E03F-7113-C692274EA0DC}"/>
              </a:ext>
            </a:extLst>
          </p:cNvPr>
          <p:cNvSpPr/>
          <p:nvPr/>
        </p:nvSpPr>
        <p:spPr>
          <a:xfrm>
            <a:off x="447444" y="1736343"/>
            <a:ext cx="2584912" cy="33853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65957-1354-9A1A-B048-FFB648CB33E6}"/>
              </a:ext>
            </a:extLst>
          </p:cNvPr>
          <p:cNvSpPr txBox="1"/>
          <p:nvPr/>
        </p:nvSpPr>
        <p:spPr>
          <a:xfrm>
            <a:off x="673071" y="3939907"/>
            <a:ext cx="213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6000EE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  <a:cs typeface="Pretendard Variable Black" panose="02000003000000020004" pitchFamily="2" charset="-127"/>
              </a:rPr>
              <a:t>GitHub (</a:t>
            </a:r>
            <a:r>
              <a:rPr lang="ko-KR" altLang="en-US" dirty="0" err="1">
                <a:solidFill>
                  <a:srgbClr val="6000EE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  <a:cs typeface="Pretendard Variable Black" panose="02000003000000020004" pitchFamily="2" charset="-127"/>
              </a:rPr>
              <a:t>깃허브</a:t>
            </a:r>
            <a:r>
              <a:rPr lang="en-US" altLang="ko-KR" dirty="0">
                <a:solidFill>
                  <a:srgbClr val="6000EE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  <a:cs typeface="Pretendard Variable Black" panose="02000003000000020004" pitchFamily="2" charset="-127"/>
              </a:rPr>
              <a:t>)</a:t>
            </a:r>
            <a:endParaRPr lang="ko-KR" altLang="en-US" dirty="0">
              <a:solidFill>
                <a:srgbClr val="6000EE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  <a:cs typeface="Pretendard Variable Black" panose="020000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0F466F-3C9B-965A-C5E1-84C595E5C427}"/>
              </a:ext>
            </a:extLst>
          </p:cNvPr>
          <p:cNvSpPr txBox="1"/>
          <p:nvPr/>
        </p:nvSpPr>
        <p:spPr>
          <a:xfrm>
            <a:off x="907688" y="4325333"/>
            <a:ext cx="1655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6000EE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  <a:cs typeface="Pretendard Variable Black" panose="02000003000000020004" pitchFamily="2" charset="-127"/>
              </a:rPr>
              <a:t>깃 허브를 다운로드 하고</a:t>
            </a:r>
            <a:endParaRPr lang="en-US" altLang="ko-KR" sz="1200" dirty="0">
              <a:solidFill>
                <a:srgbClr val="6000EE"/>
              </a:solidFill>
              <a:latin typeface="210 옴니고딕 010" panose="02020603020101020101" pitchFamily="18" charset="-127"/>
              <a:ea typeface="210 옴니고딕 010" panose="02020603020101020101" pitchFamily="18" charset="-127"/>
              <a:cs typeface="Pretendard Variable Black" panose="02000003000000020004" pitchFamily="2" charset="-127"/>
            </a:endParaRPr>
          </a:p>
          <a:p>
            <a:pPr algn="ctr"/>
            <a:r>
              <a:rPr lang="ko-KR" altLang="en-US" sz="1200" dirty="0">
                <a:solidFill>
                  <a:srgbClr val="6000EE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  <a:cs typeface="Pretendard Variable Black" panose="02000003000000020004" pitchFamily="2" charset="-127"/>
              </a:rPr>
              <a:t>사용해보기</a:t>
            </a:r>
          </a:p>
        </p:txBody>
      </p:sp>
      <p:pic>
        <p:nvPicPr>
          <p:cNvPr id="1026" name="Picture 2" descr="깃허브 - 위키백과, 우리 모두의 백과사전">
            <a:extLst>
              <a:ext uri="{FF2B5EF4-FFF2-40B4-BE49-F238E27FC236}">
                <a16:creationId xmlns:a16="http://schemas.microsoft.com/office/drawing/2014/main" id="{395CD5F7-F885-B47D-1E68-BEAE9394E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73" y="2098641"/>
            <a:ext cx="1512650" cy="156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7E4FCE4-C679-BB60-BD05-1D4E7373825F}"/>
              </a:ext>
            </a:extLst>
          </p:cNvPr>
          <p:cNvSpPr/>
          <p:nvPr/>
        </p:nvSpPr>
        <p:spPr>
          <a:xfrm>
            <a:off x="3317644" y="1736343"/>
            <a:ext cx="2584912" cy="33853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43BB35-F340-F759-55DD-3BCEE5327749}"/>
              </a:ext>
            </a:extLst>
          </p:cNvPr>
          <p:cNvSpPr txBox="1"/>
          <p:nvPr/>
        </p:nvSpPr>
        <p:spPr>
          <a:xfrm>
            <a:off x="3373637" y="3939907"/>
            <a:ext cx="2472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6000EE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  <a:cs typeface="Pretendard Variable Black" panose="02000003000000020004" pitchFamily="2" charset="-127"/>
              </a:rPr>
              <a:t>LM Studio</a:t>
            </a:r>
            <a:endParaRPr lang="ko-KR" altLang="en-US" dirty="0">
              <a:solidFill>
                <a:srgbClr val="6000EE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  <a:cs typeface="Pretendard Variable Black" panose="020000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057D87-B97E-8F9C-3DA8-8149DCB22AE3}"/>
              </a:ext>
            </a:extLst>
          </p:cNvPr>
          <p:cNvSpPr txBox="1"/>
          <p:nvPr/>
        </p:nvSpPr>
        <p:spPr>
          <a:xfrm>
            <a:off x="3780526" y="4422797"/>
            <a:ext cx="1659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6000EE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  <a:cs typeface="Pretendard Variable Black" panose="02000003000000020004" pitchFamily="2" charset="-127"/>
              </a:rPr>
              <a:t>LM Studio </a:t>
            </a:r>
            <a:r>
              <a:rPr lang="ko-KR" altLang="en-US" sz="1200" dirty="0">
                <a:solidFill>
                  <a:srgbClr val="6000EE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  <a:cs typeface="Pretendard Variable Black" panose="02000003000000020004" pitchFamily="2" charset="-127"/>
              </a:rPr>
              <a:t>다운로드</a:t>
            </a:r>
          </a:p>
        </p:txBody>
      </p:sp>
      <p:pic>
        <p:nvPicPr>
          <p:cNvPr id="1028" name="Picture 4" descr="LM Studio · GitHub">
            <a:extLst>
              <a:ext uri="{FF2B5EF4-FFF2-40B4-BE49-F238E27FC236}">
                <a16:creationId xmlns:a16="http://schemas.microsoft.com/office/drawing/2014/main" id="{8D00C9C9-E1A2-03DC-1394-6690C4D18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819" y="2167819"/>
            <a:ext cx="1362506" cy="136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F658D32-F458-F966-3A37-E8CBB3710868}"/>
              </a:ext>
            </a:extLst>
          </p:cNvPr>
          <p:cNvSpPr/>
          <p:nvPr/>
        </p:nvSpPr>
        <p:spPr>
          <a:xfrm>
            <a:off x="6187844" y="1736343"/>
            <a:ext cx="2584912" cy="33853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D0647C-629E-1551-192F-27FA1393A25E}"/>
              </a:ext>
            </a:extLst>
          </p:cNvPr>
          <p:cNvSpPr txBox="1"/>
          <p:nvPr/>
        </p:nvSpPr>
        <p:spPr>
          <a:xfrm>
            <a:off x="6267189" y="3956001"/>
            <a:ext cx="2404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rgbClr val="6000EE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  <a:cs typeface="Pretendard Variable Black" panose="02000003000000020004" pitchFamily="2" charset="-127"/>
              </a:rPr>
              <a:t>Pycharm</a:t>
            </a:r>
            <a:endParaRPr lang="ko-KR" altLang="en-US" dirty="0">
              <a:solidFill>
                <a:srgbClr val="6000EE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  <a:cs typeface="Pretendard Variable Black" panose="020000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1640EB-1208-A3A0-9668-A59FC57E3037}"/>
              </a:ext>
            </a:extLst>
          </p:cNvPr>
          <p:cNvSpPr txBox="1"/>
          <p:nvPr/>
        </p:nvSpPr>
        <p:spPr>
          <a:xfrm>
            <a:off x="6584573" y="4417665"/>
            <a:ext cx="1791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6000EE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  <a:cs typeface="Pretendard Variable Black" panose="02000003000000020004" pitchFamily="2" charset="-127"/>
              </a:rPr>
              <a:t>파이참</a:t>
            </a:r>
            <a:r>
              <a:rPr lang="ko-KR" altLang="en-US" sz="1200" dirty="0">
                <a:solidFill>
                  <a:srgbClr val="6000EE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  <a:cs typeface="Pretendard Variable Black" panose="02000003000000020004" pitchFamily="2" charset="-127"/>
              </a:rPr>
              <a:t> 및 파이썬 다운로드</a:t>
            </a:r>
          </a:p>
        </p:txBody>
      </p:sp>
      <p:pic>
        <p:nvPicPr>
          <p:cNvPr id="1030" name="Picture 6" descr="4 Reasons to Use PyCharm for Your Next Python Project | by Julia Di Russo |  Towards Data Science">
            <a:extLst>
              <a:ext uri="{FF2B5EF4-FFF2-40B4-BE49-F238E27FC236}">
                <a16:creationId xmlns:a16="http://schemas.microsoft.com/office/drawing/2014/main" id="{A6053CF4-8871-9957-D646-881DBEF8B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051" y="2247576"/>
            <a:ext cx="1362506" cy="136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A0ECB62-6948-D68F-05FA-5767394C4034}"/>
              </a:ext>
            </a:extLst>
          </p:cNvPr>
          <p:cNvSpPr/>
          <p:nvPr/>
        </p:nvSpPr>
        <p:spPr>
          <a:xfrm>
            <a:off x="9058044" y="1736343"/>
            <a:ext cx="2584912" cy="33853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FB1855-B133-1286-E406-6B59D9582ECB}"/>
              </a:ext>
            </a:extLst>
          </p:cNvPr>
          <p:cNvSpPr txBox="1"/>
          <p:nvPr/>
        </p:nvSpPr>
        <p:spPr>
          <a:xfrm>
            <a:off x="9169493" y="3958537"/>
            <a:ext cx="2349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6000EE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  <a:cs typeface="Pretendard Variable Black" panose="02000003000000020004" pitchFamily="2" charset="-127"/>
              </a:rPr>
              <a:t>Unity</a:t>
            </a:r>
            <a:endParaRPr lang="ko-KR" altLang="en-US" dirty="0">
              <a:solidFill>
                <a:srgbClr val="6000EE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  <a:cs typeface="Pretendard Variable Black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5F3603-B869-D5C5-50F0-A5694448E2FB}"/>
              </a:ext>
            </a:extLst>
          </p:cNvPr>
          <p:cNvSpPr txBox="1"/>
          <p:nvPr/>
        </p:nvSpPr>
        <p:spPr>
          <a:xfrm>
            <a:off x="9448484" y="4417664"/>
            <a:ext cx="1791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6000EE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  <a:cs typeface="Pretendard Variable Black" panose="02000003000000020004" pitchFamily="2" charset="-127"/>
              </a:rPr>
              <a:t>유니티 다운로드</a:t>
            </a:r>
          </a:p>
        </p:txBody>
      </p:sp>
      <p:pic>
        <p:nvPicPr>
          <p:cNvPr id="1032" name="Picture 8" descr="유니티 3D(Unity 3D) 시작 전, 필독!! 버전이 왜이리 많아?!">
            <a:extLst>
              <a:ext uri="{FF2B5EF4-FFF2-40B4-BE49-F238E27FC236}">
                <a16:creationId xmlns:a16="http://schemas.microsoft.com/office/drawing/2014/main" id="{B97B7F88-6BEC-885B-8E6C-40512B18E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88" y="2256240"/>
            <a:ext cx="1286445" cy="128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322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27826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깃허브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2B1D58-B0CA-C5A4-CF59-E99A632B2E09}"/>
              </a:ext>
            </a:extLst>
          </p:cNvPr>
          <p:cNvSpPr txBox="1"/>
          <p:nvPr/>
        </p:nvSpPr>
        <p:spPr>
          <a:xfrm>
            <a:off x="1569761" y="3429000"/>
            <a:ext cx="9052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깃허브는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개발자들이 협업하고 소스 코드를 공유할 수 있는 플랫폼</a:t>
            </a:r>
          </a:p>
        </p:txBody>
      </p:sp>
    </p:spTree>
    <p:extLst>
      <p:ext uri="{BB962C8B-B14F-4D97-AF65-F5344CB8AC3E}">
        <p14:creationId xmlns:p14="http://schemas.microsoft.com/office/powerpoint/2010/main" val="3477273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6744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깃허브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2A83A6-FA51-4623-4FDF-BE991FA4C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079" y="1658633"/>
            <a:ext cx="7107841" cy="39674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445B36-875D-848B-1669-C51E9C540968}"/>
              </a:ext>
            </a:extLst>
          </p:cNvPr>
          <p:cNvSpPr txBox="1"/>
          <p:nvPr/>
        </p:nvSpPr>
        <p:spPr>
          <a:xfrm>
            <a:off x="1870322" y="5998865"/>
            <a:ext cx="8451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기본적으로 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Git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은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CLI ( Command Line Interface)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통해서 이용할 수 있습니다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6017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6744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깃허브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0B0AD8F-A1F8-0114-B48D-1E674E334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190" y="1587500"/>
            <a:ext cx="5767620" cy="39845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BEA571-24FE-9696-5EF7-D905006248FA}"/>
              </a:ext>
            </a:extLst>
          </p:cNvPr>
          <p:cNvSpPr txBox="1"/>
          <p:nvPr/>
        </p:nvSpPr>
        <p:spPr>
          <a:xfrm>
            <a:off x="1434307" y="6045200"/>
            <a:ext cx="9323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저희가 이용할 건 쉽게 사용할 수 있도록 만들어진 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GitHub Desktop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을 이용하려고 합니다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2583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6744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깃허브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42801D-0F8D-D9C9-7F6E-749713100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519" y="1980998"/>
            <a:ext cx="10116962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09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6744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깃허브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303409-DC22-DF0C-0AFC-7BE8E972D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849" y="1638300"/>
            <a:ext cx="9114301" cy="444859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F7F72CC-3C35-5240-8F1B-084C45B30A40}"/>
              </a:ext>
            </a:extLst>
          </p:cNvPr>
          <p:cNvSpPr/>
          <p:nvPr/>
        </p:nvSpPr>
        <p:spPr>
          <a:xfrm>
            <a:off x="3822700" y="3149600"/>
            <a:ext cx="1488470" cy="508000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ED0A88-FF92-BF47-3183-92559B438F5C}"/>
              </a:ext>
            </a:extLst>
          </p:cNvPr>
          <p:cNvSpPr txBox="1"/>
          <p:nvPr/>
        </p:nvSpPr>
        <p:spPr>
          <a:xfrm>
            <a:off x="5428868" y="3218934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 클릭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2561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3194319" y="3064041"/>
            <a:ext cx="54986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4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AI </a:t>
            </a:r>
            <a:r>
              <a:rPr lang="ko-KR" altLang="en-US" sz="64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메타 휴먼</a:t>
            </a:r>
            <a:r>
              <a:rPr lang="en-US" altLang="ko-KR" sz="64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?</a:t>
            </a:r>
            <a:endParaRPr lang="ko-KR" altLang="en-US" sz="64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7795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6744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깃허브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9C1B1B-DAAE-9825-C7AE-732A2C9F9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84" y="1735493"/>
            <a:ext cx="5751306" cy="27244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D30B3F0-4DC6-4BE2-2A6B-95637B25A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03" y="2511762"/>
            <a:ext cx="7615071" cy="367176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5945F5F-D13F-582D-24B7-6DCEFEBCA0A5}"/>
              </a:ext>
            </a:extLst>
          </p:cNvPr>
          <p:cNvSpPr/>
          <p:nvPr/>
        </p:nvSpPr>
        <p:spPr>
          <a:xfrm>
            <a:off x="1247451" y="3141561"/>
            <a:ext cx="1038550" cy="326053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A8F384-4ACC-4022-2F10-8B17EFEC171D}"/>
              </a:ext>
            </a:extLst>
          </p:cNvPr>
          <p:cNvSpPr txBox="1"/>
          <p:nvPr/>
        </p:nvSpPr>
        <p:spPr>
          <a:xfrm>
            <a:off x="2286001" y="3141561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 클릭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66F18A-B5EC-BD43-8168-2B9BD01B8EC3}"/>
              </a:ext>
            </a:extLst>
          </p:cNvPr>
          <p:cNvSpPr/>
          <p:nvPr/>
        </p:nvSpPr>
        <p:spPr>
          <a:xfrm>
            <a:off x="4954813" y="3760491"/>
            <a:ext cx="1600117" cy="326053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1905ED-DAEE-DCD3-A87D-3AE5D4003C4F}"/>
              </a:ext>
            </a:extLst>
          </p:cNvPr>
          <p:cNvSpPr txBox="1"/>
          <p:nvPr/>
        </p:nvSpPr>
        <p:spPr>
          <a:xfrm>
            <a:off x="6653807" y="3760491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 클릭</a:t>
            </a:r>
          </a:p>
        </p:txBody>
      </p:sp>
    </p:spTree>
    <p:extLst>
      <p:ext uri="{BB962C8B-B14F-4D97-AF65-F5344CB8AC3E}">
        <p14:creationId xmlns:p14="http://schemas.microsoft.com/office/powerpoint/2010/main" val="1757374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6744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깃허브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D16EEE-59D3-8836-A039-0A5476439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142" y="1857737"/>
            <a:ext cx="5999716" cy="388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94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27826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깃허브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2B1D58-B0CA-C5A4-CF59-E99A632B2E09}"/>
              </a:ext>
            </a:extLst>
          </p:cNvPr>
          <p:cNvSpPr txBox="1"/>
          <p:nvPr/>
        </p:nvSpPr>
        <p:spPr>
          <a:xfrm>
            <a:off x="1667544" y="3429000"/>
            <a:ext cx="885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깃허브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프로젝트 생성 및 간단하게 관리하는 법 연습 및 실습하기</a:t>
            </a:r>
          </a:p>
        </p:txBody>
      </p:sp>
    </p:spTree>
    <p:extLst>
      <p:ext uri="{BB962C8B-B14F-4D97-AF65-F5344CB8AC3E}">
        <p14:creationId xmlns:p14="http://schemas.microsoft.com/office/powerpoint/2010/main" val="3757955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592222" y="2782669"/>
            <a:ext cx="3007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LM Studio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2B1D58-B0CA-C5A4-CF59-E99A632B2E09}"/>
              </a:ext>
            </a:extLst>
          </p:cNvPr>
          <p:cNvSpPr txBox="1"/>
          <p:nvPr/>
        </p:nvSpPr>
        <p:spPr>
          <a:xfrm>
            <a:off x="2638963" y="3429000"/>
            <a:ext cx="6914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LLM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을 로컬에서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구동시킬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수 있는 서비스 플랫폼</a:t>
            </a:r>
          </a:p>
        </p:txBody>
      </p:sp>
    </p:spTree>
    <p:extLst>
      <p:ext uri="{BB962C8B-B14F-4D97-AF65-F5344CB8AC3E}">
        <p14:creationId xmlns:p14="http://schemas.microsoft.com/office/powerpoint/2010/main" val="745375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592222" y="766556"/>
            <a:ext cx="3007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LM Studio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2B1D58-B0CA-C5A4-CF59-E99A632B2E09}"/>
              </a:ext>
            </a:extLst>
          </p:cNvPr>
          <p:cNvSpPr txBox="1"/>
          <p:nvPr/>
        </p:nvSpPr>
        <p:spPr>
          <a:xfrm>
            <a:off x="3407601" y="6091444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LM Studio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라고 검색해주시면 됩니다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9FD002-5E49-DFDE-6F61-6B5C63C8C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202" y="1660826"/>
            <a:ext cx="8355593" cy="419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52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592222" y="766556"/>
            <a:ext cx="3007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LM Studio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2B1D58-B0CA-C5A4-CF59-E99A632B2E09}"/>
              </a:ext>
            </a:extLst>
          </p:cNvPr>
          <p:cNvSpPr txBox="1"/>
          <p:nvPr/>
        </p:nvSpPr>
        <p:spPr>
          <a:xfrm>
            <a:off x="949130" y="6091444"/>
            <a:ext cx="10374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가지 운영체제를 지원하는데 본인의 운영체제에 맞게 설치해주시면 됩니다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F49781-E417-AFC9-3042-9E2F0E58F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13" y="1698172"/>
            <a:ext cx="10456173" cy="422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82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592222" y="766556"/>
            <a:ext cx="3007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LM Studio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2B1D58-B0CA-C5A4-CF59-E99A632B2E09}"/>
              </a:ext>
            </a:extLst>
          </p:cNvPr>
          <p:cNvSpPr txBox="1"/>
          <p:nvPr/>
        </p:nvSpPr>
        <p:spPr>
          <a:xfrm>
            <a:off x="3677361" y="6091443"/>
            <a:ext cx="4561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돋보기 선택 이후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KOREAN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검색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21E129-B855-A0A1-DCDB-8D700B67D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57" y="1528459"/>
            <a:ext cx="8548914" cy="444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19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592222" y="766556"/>
            <a:ext cx="3007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LM Studio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2B1D58-B0CA-C5A4-CF59-E99A632B2E09}"/>
              </a:ext>
            </a:extLst>
          </p:cNvPr>
          <p:cNvSpPr txBox="1"/>
          <p:nvPr/>
        </p:nvSpPr>
        <p:spPr>
          <a:xfrm>
            <a:off x="3677361" y="6091443"/>
            <a:ext cx="4561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돋보기 선택 이후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KOREAN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검색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0D5086-F5F9-0278-631D-D73AA653F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20" y="1880536"/>
            <a:ext cx="8028334" cy="9796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0734D3-EF17-DEAA-2123-AE12BD7FA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324" y="2336558"/>
            <a:ext cx="9285145" cy="327521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1909DA7-5053-1146-5F2D-D85F8CD727D1}"/>
              </a:ext>
            </a:extLst>
          </p:cNvPr>
          <p:cNvSpPr/>
          <p:nvPr/>
        </p:nvSpPr>
        <p:spPr>
          <a:xfrm>
            <a:off x="2530927" y="3725258"/>
            <a:ext cx="9128542" cy="658056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B67979-9168-227C-C2B8-147F0498E790}"/>
              </a:ext>
            </a:extLst>
          </p:cNvPr>
          <p:cNvSpPr txBox="1"/>
          <p:nvPr/>
        </p:nvSpPr>
        <p:spPr>
          <a:xfrm>
            <a:off x="10059351" y="3869620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 클릭</a:t>
            </a:r>
          </a:p>
        </p:txBody>
      </p:sp>
    </p:spTree>
    <p:extLst>
      <p:ext uri="{BB962C8B-B14F-4D97-AF65-F5344CB8AC3E}">
        <p14:creationId xmlns:p14="http://schemas.microsoft.com/office/powerpoint/2010/main" val="697156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592222" y="766556"/>
            <a:ext cx="3007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LM Studio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909DA7-5053-1146-5F2D-D85F8CD727D1}"/>
              </a:ext>
            </a:extLst>
          </p:cNvPr>
          <p:cNvSpPr/>
          <p:nvPr/>
        </p:nvSpPr>
        <p:spPr>
          <a:xfrm>
            <a:off x="2530927" y="3725258"/>
            <a:ext cx="9128542" cy="658056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B67979-9168-227C-C2B8-147F0498E790}"/>
              </a:ext>
            </a:extLst>
          </p:cNvPr>
          <p:cNvSpPr txBox="1"/>
          <p:nvPr/>
        </p:nvSpPr>
        <p:spPr>
          <a:xfrm>
            <a:off x="1428232" y="1951169"/>
            <a:ext cx="948849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Q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양자화 방식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Q8 8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비트 양자화 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높은 정밀도와 모델 성능 유지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용량이 큼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Q6 6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비트 양자화 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더 적은 정밀도와 약간의 성능 감소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모델 크기도 감소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Q5 5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비트 양자화 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정밀도가 더 낮아지며 모델 크기가 더욱 </a:t>
            </a:r>
            <a:r>
              <a:rPr lang="ko-KR" altLang="en-US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작아짐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Q4 4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비트 양자화 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매우 효율적인 모델 크기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성능이 감소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Q3 3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비트 양자화 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최소한의 모델 크기와 정밀도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성승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손실이 클 수도 있음</a:t>
            </a:r>
            <a:b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</a:b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K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양자화 세부 방식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K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주로 모델의 각 레이어나 블록에서 사용하는 키 기준으로 양자화된 크기를 나타냄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M/S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양자화 방식 타입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M (Mixed)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혼합 양자화 방식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S (</a:t>
            </a:r>
            <a:r>
              <a:rPr lang="en-US" altLang="ko-KR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Symmetrice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대칭 양자화 방식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F (</a:t>
            </a:r>
            <a:r>
              <a:rPr lang="en-US" altLang="ko-KR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Symmetrice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with Fine-tuning)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대칭 양자화 이지만 더 정밀하게 조정된 버전</a:t>
            </a:r>
          </a:p>
        </p:txBody>
      </p:sp>
    </p:spTree>
    <p:extLst>
      <p:ext uri="{BB962C8B-B14F-4D97-AF65-F5344CB8AC3E}">
        <p14:creationId xmlns:p14="http://schemas.microsoft.com/office/powerpoint/2010/main" val="20283945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2782669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2B1D58-B0CA-C5A4-CF59-E99A632B2E09}"/>
              </a:ext>
            </a:extLst>
          </p:cNvPr>
          <p:cNvSpPr txBox="1"/>
          <p:nvPr/>
        </p:nvSpPr>
        <p:spPr>
          <a:xfrm>
            <a:off x="3018875" y="3429000"/>
            <a:ext cx="6154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파이썬을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쉽게 개발할 수 있도록 만든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IDE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툴</a:t>
            </a:r>
          </a:p>
        </p:txBody>
      </p:sp>
    </p:spTree>
    <p:extLst>
      <p:ext uri="{BB962C8B-B14F-4D97-AF65-F5344CB8AC3E}">
        <p14:creationId xmlns:p14="http://schemas.microsoft.com/office/powerpoint/2010/main" val="2238827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4928853" y="3064041"/>
            <a:ext cx="233429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4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64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</p:spTree>
    <p:extLst>
      <p:ext uri="{BB962C8B-B14F-4D97-AF65-F5344CB8AC3E}">
        <p14:creationId xmlns:p14="http://schemas.microsoft.com/office/powerpoint/2010/main" val="22825505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22534" name="Picture 6" descr="upload.wikimedia.org/wikipedia/commons/9/9a/Visual...">
            <a:extLst>
              <a:ext uri="{FF2B5EF4-FFF2-40B4-BE49-F238E27FC236}">
                <a16:creationId xmlns:a16="http://schemas.microsoft.com/office/drawing/2014/main" id="{CEE21AE5-FB8E-A312-3321-7F088E7D7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773" y="1779700"/>
            <a:ext cx="2540453" cy="254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FD3FFD-D11D-48AB-8731-FA4FC8EB1BE8}"/>
              </a:ext>
            </a:extLst>
          </p:cNvPr>
          <p:cNvSpPr txBox="1"/>
          <p:nvPr/>
        </p:nvSpPr>
        <p:spPr>
          <a:xfrm>
            <a:off x="1494428" y="4686967"/>
            <a:ext cx="9232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제가 듣기로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VS Code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이용해서 작업하는 분도 있다고 들었어요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416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94C32A-1B80-810A-4CBD-7609E09628DE}"/>
              </a:ext>
            </a:extLst>
          </p:cNvPr>
          <p:cNvSpPr txBox="1"/>
          <p:nvPr/>
        </p:nvSpPr>
        <p:spPr>
          <a:xfrm>
            <a:off x="1566563" y="3198167"/>
            <a:ext cx="9087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VS CODE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는 마이크로소프트에서 만든 프로그래밍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IDE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툴입니다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1887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94C32A-1B80-810A-4CBD-7609E09628DE}"/>
              </a:ext>
            </a:extLst>
          </p:cNvPr>
          <p:cNvSpPr txBox="1"/>
          <p:nvPr/>
        </p:nvSpPr>
        <p:spPr>
          <a:xfrm>
            <a:off x="627213" y="2719195"/>
            <a:ext cx="1096646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파이참과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VS Code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간단하게 비교하면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파이참은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파이썬에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특화되어 있어서 다양한 개발 기능들이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포함되어있는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반면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VS CODE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는 다양한 언어를 지원하기 위해 특정 언어에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특화되어있지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않습니다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05140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005EC7-43EA-6E4E-479B-86D43648D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367" y="2754574"/>
            <a:ext cx="5740120" cy="41034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CD0C56-7E44-7654-CB48-2D813E780801}"/>
              </a:ext>
            </a:extLst>
          </p:cNvPr>
          <p:cNvSpPr txBox="1"/>
          <p:nvPr/>
        </p:nvSpPr>
        <p:spPr>
          <a:xfrm>
            <a:off x="4086475" y="1884158"/>
            <a:ext cx="4047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그럼 왜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VSCODE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쓰나요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39943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D0C56-7E44-7654-CB48-2D813E780801}"/>
              </a:ext>
            </a:extLst>
          </p:cNvPr>
          <p:cNvSpPr txBox="1"/>
          <p:nvPr/>
        </p:nvSpPr>
        <p:spPr>
          <a:xfrm>
            <a:off x="2804885" y="2828835"/>
            <a:ext cx="66111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VSCODE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는 확장프로그램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이라는게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존재하는데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빈 그릇이라고 생각하시면 됩니다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1949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D0C56-7E44-7654-CB48-2D813E780801}"/>
              </a:ext>
            </a:extLst>
          </p:cNvPr>
          <p:cNvSpPr txBox="1"/>
          <p:nvPr/>
        </p:nvSpPr>
        <p:spPr>
          <a:xfrm>
            <a:off x="2322388" y="3013501"/>
            <a:ext cx="75761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원하는 코드를 담아서 이용할 수 있게 해주며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하나의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IDE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툴로 다양한 프로그래밍 사용이 가능합니다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45873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D0C56-7E44-7654-CB48-2D813E780801}"/>
              </a:ext>
            </a:extLst>
          </p:cNvPr>
          <p:cNvSpPr txBox="1"/>
          <p:nvPr/>
        </p:nvSpPr>
        <p:spPr>
          <a:xfrm>
            <a:off x="1172240" y="3013501"/>
            <a:ext cx="98764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사람마다 선호하는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IDE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툴이 다르며 저희는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파이썬의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기능만 이용하기에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해당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IDE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툴로 진행합니다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69007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86CCA6-17D8-2EF9-7869-85685031F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684" y="1799189"/>
            <a:ext cx="8540632" cy="40940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2BEF67-A894-2FD3-C65A-EEA735506A4A}"/>
              </a:ext>
            </a:extLst>
          </p:cNvPr>
          <p:cNvSpPr txBox="1"/>
          <p:nvPr/>
        </p:nvSpPr>
        <p:spPr>
          <a:xfrm>
            <a:off x="3389986" y="6091444"/>
            <a:ext cx="5440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파이참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혹은 </a:t>
            </a:r>
            <a:r>
              <a:rPr lang="en-US" altLang="ko-KR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pycharm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을 검색해줍니다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44636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BEF67-A894-2FD3-C65A-EEA735506A4A}"/>
              </a:ext>
            </a:extLst>
          </p:cNvPr>
          <p:cNvSpPr txBox="1"/>
          <p:nvPr/>
        </p:nvSpPr>
        <p:spPr>
          <a:xfrm>
            <a:off x="3958254" y="6091444"/>
            <a:ext cx="4304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Download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버튼을 눌러줍니다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C8F332-E7A5-9EA2-2B02-E7722B8AC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257" y="1679771"/>
            <a:ext cx="7605486" cy="41447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880D8D3-AF6C-2086-9F84-1053ADAF1AA4}"/>
              </a:ext>
            </a:extLst>
          </p:cNvPr>
          <p:cNvSpPr/>
          <p:nvPr/>
        </p:nvSpPr>
        <p:spPr>
          <a:xfrm>
            <a:off x="2345414" y="4849201"/>
            <a:ext cx="1612840" cy="593656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2908C7-8497-3D71-D6EB-9864039E4006}"/>
              </a:ext>
            </a:extLst>
          </p:cNvPr>
          <p:cNvSpPr txBox="1"/>
          <p:nvPr/>
        </p:nvSpPr>
        <p:spPr>
          <a:xfrm>
            <a:off x="4010411" y="4961363"/>
            <a:ext cx="314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 클릭</a:t>
            </a:r>
          </a:p>
        </p:txBody>
      </p:sp>
    </p:spTree>
    <p:extLst>
      <p:ext uri="{BB962C8B-B14F-4D97-AF65-F5344CB8AC3E}">
        <p14:creationId xmlns:p14="http://schemas.microsoft.com/office/powerpoint/2010/main" val="10448213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BEF67-A894-2FD3-C65A-EEA735506A4A}"/>
              </a:ext>
            </a:extLst>
          </p:cNvPr>
          <p:cNvSpPr txBox="1"/>
          <p:nvPr/>
        </p:nvSpPr>
        <p:spPr>
          <a:xfrm>
            <a:off x="941415" y="6091444"/>
            <a:ext cx="10338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이렇게 뜨는데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Professional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버전이 아닌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Community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버전으로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다운합니다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F2C2A5-FCE8-A129-2223-519FE80F7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091" y="1853796"/>
            <a:ext cx="7803949" cy="37967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DF47DEA-9D44-A5DB-1DC8-0F2A73D7D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157" y="2895305"/>
            <a:ext cx="7997061" cy="319613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885F931-08E9-FB56-940C-CECF53183928}"/>
              </a:ext>
            </a:extLst>
          </p:cNvPr>
          <p:cNvSpPr/>
          <p:nvPr/>
        </p:nvSpPr>
        <p:spPr>
          <a:xfrm>
            <a:off x="3885217" y="5220789"/>
            <a:ext cx="864065" cy="369332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B46E69-8723-7D3F-8E0C-4E8547511995}"/>
              </a:ext>
            </a:extLst>
          </p:cNvPr>
          <p:cNvSpPr txBox="1"/>
          <p:nvPr/>
        </p:nvSpPr>
        <p:spPr>
          <a:xfrm>
            <a:off x="4749282" y="5250996"/>
            <a:ext cx="314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 클릭</a:t>
            </a:r>
          </a:p>
        </p:txBody>
      </p:sp>
    </p:spTree>
    <p:extLst>
      <p:ext uri="{BB962C8B-B14F-4D97-AF65-F5344CB8AC3E}">
        <p14:creationId xmlns:p14="http://schemas.microsoft.com/office/powerpoint/2010/main" val="809810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A95B5B-1200-E5A4-28D2-0DC6E55DEDEB}"/>
              </a:ext>
            </a:extLst>
          </p:cNvPr>
          <p:cNvSpPr txBox="1"/>
          <p:nvPr/>
        </p:nvSpPr>
        <p:spPr>
          <a:xfrm>
            <a:off x="5130030" y="3198167"/>
            <a:ext cx="1931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AI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뭘까요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?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4460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5BF42F-55C3-7E37-45C0-5596AC2A6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2190750"/>
            <a:ext cx="10439933" cy="26783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E8274A-8AD8-FE89-EABA-FD7B1B2956D7}"/>
              </a:ext>
            </a:extLst>
          </p:cNvPr>
          <p:cNvSpPr txBox="1"/>
          <p:nvPr/>
        </p:nvSpPr>
        <p:spPr>
          <a:xfrm>
            <a:off x="1730902" y="6091444"/>
            <a:ext cx="8759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이번엔 구글에 파이썬 검색 이후 파이썬 홈페이지로 접속합니다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1F4812-B3C0-DB5B-3BDA-80F1FF0961B7}"/>
              </a:ext>
            </a:extLst>
          </p:cNvPr>
          <p:cNvSpPr/>
          <p:nvPr/>
        </p:nvSpPr>
        <p:spPr>
          <a:xfrm>
            <a:off x="1837342" y="3906339"/>
            <a:ext cx="3473828" cy="846636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D4ADCA-B53C-D0AB-450D-EADC9484DBEC}"/>
              </a:ext>
            </a:extLst>
          </p:cNvPr>
          <p:cNvSpPr txBox="1"/>
          <p:nvPr/>
        </p:nvSpPr>
        <p:spPr>
          <a:xfrm>
            <a:off x="3289005" y="4144991"/>
            <a:ext cx="314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1935784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034937-3E9C-710E-3F0D-861DB1C5E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875" y="1823511"/>
            <a:ext cx="9803103" cy="38033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E8274A-8AD8-FE89-EABA-FD7B1B2956D7}"/>
              </a:ext>
            </a:extLst>
          </p:cNvPr>
          <p:cNvSpPr txBox="1"/>
          <p:nvPr/>
        </p:nvSpPr>
        <p:spPr>
          <a:xfrm>
            <a:off x="3561538" y="6091444"/>
            <a:ext cx="5097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&gt; Python 3.12.5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1F4812-B3C0-DB5B-3BDA-80F1FF0961B7}"/>
              </a:ext>
            </a:extLst>
          </p:cNvPr>
          <p:cNvSpPr/>
          <p:nvPr/>
        </p:nvSpPr>
        <p:spPr>
          <a:xfrm>
            <a:off x="3289005" y="2579983"/>
            <a:ext cx="1168695" cy="582317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D4ADCA-B53C-D0AB-450D-EADC9484DBEC}"/>
              </a:ext>
            </a:extLst>
          </p:cNvPr>
          <p:cNvSpPr txBox="1"/>
          <p:nvPr/>
        </p:nvSpPr>
        <p:spPr>
          <a:xfrm>
            <a:off x="6622754" y="3540540"/>
            <a:ext cx="171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6000E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 클릭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8F0A67-39FE-B294-A793-F631E539282C}"/>
              </a:ext>
            </a:extLst>
          </p:cNvPr>
          <p:cNvSpPr/>
          <p:nvPr/>
        </p:nvSpPr>
        <p:spPr>
          <a:xfrm>
            <a:off x="5174955" y="3429000"/>
            <a:ext cx="1168695" cy="582317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6966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27826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유니티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2B1D58-B0CA-C5A4-CF59-E99A632B2E09}"/>
              </a:ext>
            </a:extLst>
          </p:cNvPr>
          <p:cNvSpPr txBox="1"/>
          <p:nvPr/>
        </p:nvSpPr>
        <p:spPr>
          <a:xfrm>
            <a:off x="1294044" y="3429000"/>
            <a:ext cx="96039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영화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엔터테이먼트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자동차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건축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게임 등 다양한 경험을 만들 수 있는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게임 엔진 입니다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18176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유니티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0C8796-CAAB-4CD5-D576-CB20E79DD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1844813"/>
            <a:ext cx="9686925" cy="40679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945667-E30A-2109-78DB-BEA15463B4EA}"/>
              </a:ext>
            </a:extLst>
          </p:cNvPr>
          <p:cNvSpPr txBox="1"/>
          <p:nvPr/>
        </p:nvSpPr>
        <p:spPr>
          <a:xfrm>
            <a:off x="5224656" y="6091444"/>
            <a:ext cx="1771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유니티 검색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13936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유니티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0C8796-CAAB-4CD5-D576-CB20E79DD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1844813"/>
            <a:ext cx="9686925" cy="40679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945667-E30A-2109-78DB-BEA15463B4EA}"/>
              </a:ext>
            </a:extLst>
          </p:cNvPr>
          <p:cNvSpPr txBox="1"/>
          <p:nvPr/>
        </p:nvSpPr>
        <p:spPr>
          <a:xfrm>
            <a:off x="4297321" y="6091444"/>
            <a:ext cx="3626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Unity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Hub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다운로드 클릭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3C5F11-6AC3-ECC8-EC0B-3D6960B41F83}"/>
              </a:ext>
            </a:extLst>
          </p:cNvPr>
          <p:cNvSpPr/>
          <p:nvPr/>
        </p:nvSpPr>
        <p:spPr>
          <a:xfrm>
            <a:off x="2370742" y="3001464"/>
            <a:ext cx="2763233" cy="665661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172A7B-EC6B-9BEA-9E81-C15989CB54D5}"/>
              </a:ext>
            </a:extLst>
          </p:cNvPr>
          <p:cNvSpPr txBox="1"/>
          <p:nvPr/>
        </p:nvSpPr>
        <p:spPr>
          <a:xfrm>
            <a:off x="5308264" y="3149628"/>
            <a:ext cx="3145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Unity Hub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7377855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유니티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45667-E30A-2109-78DB-BEA15463B4EA}"/>
              </a:ext>
            </a:extLst>
          </p:cNvPr>
          <p:cNvSpPr txBox="1"/>
          <p:nvPr/>
        </p:nvSpPr>
        <p:spPr>
          <a:xfrm>
            <a:off x="4297321" y="6091444"/>
            <a:ext cx="3626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Unity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Hub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다운로드 클릭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1263F5-BB85-97E8-3D4E-1F0514CBA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456" y="2052486"/>
            <a:ext cx="6909088" cy="339935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3BA28B5-B37E-8F70-E442-13E56ADCE5BD}"/>
              </a:ext>
            </a:extLst>
          </p:cNvPr>
          <p:cNvSpPr/>
          <p:nvPr/>
        </p:nvSpPr>
        <p:spPr>
          <a:xfrm>
            <a:off x="3403360" y="3045257"/>
            <a:ext cx="1143000" cy="427536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360D67-B532-82DE-16E0-38FAB4DAEAE3}"/>
              </a:ext>
            </a:extLst>
          </p:cNvPr>
          <p:cNvSpPr txBox="1"/>
          <p:nvPr/>
        </p:nvSpPr>
        <p:spPr>
          <a:xfrm>
            <a:off x="3241339" y="3565994"/>
            <a:ext cx="314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 버튼 클릭</a:t>
            </a:r>
          </a:p>
        </p:txBody>
      </p:sp>
    </p:spTree>
    <p:extLst>
      <p:ext uri="{BB962C8B-B14F-4D97-AF65-F5344CB8AC3E}">
        <p14:creationId xmlns:p14="http://schemas.microsoft.com/office/powerpoint/2010/main" val="31075956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유니티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45667-E30A-2109-78DB-BEA15463B4EA}"/>
              </a:ext>
            </a:extLst>
          </p:cNvPr>
          <p:cNvSpPr txBox="1"/>
          <p:nvPr/>
        </p:nvSpPr>
        <p:spPr>
          <a:xfrm>
            <a:off x="5566099" y="6091444"/>
            <a:ext cx="1088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로그인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BF525C-2CA2-9279-C36B-FCC12B069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096" y="1814587"/>
            <a:ext cx="6616763" cy="387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718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D4C3B66-A9E7-39EA-F1B0-AC454834D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186" y="1630962"/>
            <a:ext cx="6233198" cy="35960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유니티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45667-E30A-2109-78DB-BEA15463B4EA}"/>
              </a:ext>
            </a:extLst>
          </p:cNvPr>
          <p:cNvSpPr txBox="1"/>
          <p:nvPr/>
        </p:nvSpPr>
        <p:spPr>
          <a:xfrm>
            <a:off x="4569033" y="6091444"/>
            <a:ext cx="3082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유니티 엔진 다운로드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BA28B5-B37E-8F70-E442-13E56ADCE5BD}"/>
              </a:ext>
            </a:extLst>
          </p:cNvPr>
          <p:cNvSpPr/>
          <p:nvPr/>
        </p:nvSpPr>
        <p:spPr>
          <a:xfrm>
            <a:off x="1136409" y="2492807"/>
            <a:ext cx="1273415" cy="427536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360D67-B532-82DE-16E0-38FAB4DAEAE3}"/>
              </a:ext>
            </a:extLst>
          </p:cNvPr>
          <p:cNvSpPr txBox="1"/>
          <p:nvPr/>
        </p:nvSpPr>
        <p:spPr>
          <a:xfrm>
            <a:off x="2153660" y="2337243"/>
            <a:ext cx="256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924BD9-7FDB-8827-FB5E-3BBB54BCC65D}"/>
              </a:ext>
            </a:extLst>
          </p:cNvPr>
          <p:cNvSpPr/>
          <p:nvPr/>
        </p:nvSpPr>
        <p:spPr>
          <a:xfrm>
            <a:off x="6324600" y="1904999"/>
            <a:ext cx="838199" cy="391201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203338-6B3D-DEA0-D399-3F1A66D25404}"/>
              </a:ext>
            </a:extLst>
          </p:cNvPr>
          <p:cNvSpPr txBox="1"/>
          <p:nvPr/>
        </p:nvSpPr>
        <p:spPr>
          <a:xfrm>
            <a:off x="6281639" y="1754956"/>
            <a:ext cx="256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BF37723-FF0D-132A-D63D-F5A5CD733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639" y="2446243"/>
            <a:ext cx="5451239" cy="369601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022FF25-B3B0-826B-BA74-A43D316006B4}"/>
              </a:ext>
            </a:extLst>
          </p:cNvPr>
          <p:cNvSpPr/>
          <p:nvPr/>
        </p:nvSpPr>
        <p:spPr>
          <a:xfrm>
            <a:off x="10706099" y="4571999"/>
            <a:ext cx="838199" cy="391201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9ED62E-B05B-753E-6630-E8BC91068BAA}"/>
              </a:ext>
            </a:extLst>
          </p:cNvPr>
          <p:cNvSpPr txBox="1"/>
          <p:nvPr/>
        </p:nvSpPr>
        <p:spPr>
          <a:xfrm>
            <a:off x="10517519" y="4294251"/>
            <a:ext cx="256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5260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유니티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45667-E30A-2109-78DB-BEA15463B4EA}"/>
              </a:ext>
            </a:extLst>
          </p:cNvPr>
          <p:cNvSpPr txBox="1"/>
          <p:nvPr/>
        </p:nvSpPr>
        <p:spPr>
          <a:xfrm>
            <a:off x="4174695" y="6091444"/>
            <a:ext cx="3871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유니티 엔진 세부 다운로드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E6255C-49A9-156D-F8BE-A0FD75016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15" y="1542057"/>
            <a:ext cx="6592220" cy="44202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F8C1E78-6967-C282-0FCA-CDDA53885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558" y="2216327"/>
            <a:ext cx="6658904" cy="38105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F41FDD-4209-A4A3-D55A-72D3D0B75C06}"/>
              </a:ext>
            </a:extLst>
          </p:cNvPr>
          <p:cNvSpPr/>
          <p:nvPr/>
        </p:nvSpPr>
        <p:spPr>
          <a:xfrm>
            <a:off x="10525125" y="5553074"/>
            <a:ext cx="994653" cy="409199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5039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4859123" y="3064041"/>
            <a:ext cx="24737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4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64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</p:spTree>
    <p:extLst>
      <p:ext uri="{BB962C8B-B14F-4D97-AF65-F5344CB8AC3E}">
        <p14:creationId xmlns:p14="http://schemas.microsoft.com/office/powerpoint/2010/main" val="35284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A95B5B-1200-E5A4-28D2-0DC6E55DEDEB}"/>
              </a:ext>
            </a:extLst>
          </p:cNvPr>
          <p:cNvSpPr txBox="1"/>
          <p:nvPr/>
        </p:nvSpPr>
        <p:spPr>
          <a:xfrm>
            <a:off x="2215771" y="3198167"/>
            <a:ext cx="7760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AI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는 컴퓨터로 인간의 지능을 구현하는 기술을 말합니다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83259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3866864" y="3105834"/>
            <a:ext cx="4458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 CHAT GPT </a:t>
            </a:r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강의</a:t>
            </a:r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?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36858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270DD0-2C96-91C4-B7F9-0A81A3F8B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026" y="2547258"/>
            <a:ext cx="7604008" cy="40226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C9B5B6-7248-B6F1-98E1-7BC6A5E68EC7}"/>
              </a:ext>
            </a:extLst>
          </p:cNvPr>
          <p:cNvSpPr txBox="1"/>
          <p:nvPr/>
        </p:nvSpPr>
        <p:spPr>
          <a:xfrm>
            <a:off x="2994029" y="1342349"/>
            <a:ext cx="6203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“ChatGPT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에 관한 강의 내용을 글로 써 줘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.”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72764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C9B5B6-7248-B6F1-98E1-7BC6A5E68EC7}"/>
              </a:ext>
            </a:extLst>
          </p:cNvPr>
          <p:cNvSpPr txBox="1"/>
          <p:nvPr/>
        </p:nvSpPr>
        <p:spPr>
          <a:xfrm>
            <a:off x="2222183" y="1109084"/>
            <a:ext cx="77476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“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나는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ChatGPT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강사야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모든 사람들이 쉽고 재미있게 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이해하 고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직접 사용해보도록 유도하는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글을 작성해줘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.”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47EB0A-0996-78A1-84DE-6DEC16CC9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199" y="2360646"/>
            <a:ext cx="7467601" cy="408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6556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3866864" y="3105834"/>
            <a:ext cx="4158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 CHAT GPT </a:t>
            </a:r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연출</a:t>
            </a:r>
          </a:p>
        </p:txBody>
      </p:sp>
    </p:spTree>
    <p:extLst>
      <p:ext uri="{BB962C8B-B14F-4D97-AF65-F5344CB8AC3E}">
        <p14:creationId xmlns:p14="http://schemas.microsoft.com/office/powerpoint/2010/main" val="16852712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4C60D4F-3382-3349-8B09-53FB7C80CBF8}"/>
              </a:ext>
            </a:extLst>
          </p:cNvPr>
          <p:cNvSpPr/>
          <p:nvPr/>
        </p:nvSpPr>
        <p:spPr>
          <a:xfrm>
            <a:off x="528381" y="2062065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C3A053-9286-544C-DF58-BC3BC480BF45}"/>
              </a:ext>
            </a:extLst>
          </p:cNvPr>
          <p:cNvSpPr txBox="1"/>
          <p:nvPr/>
        </p:nvSpPr>
        <p:spPr>
          <a:xfrm>
            <a:off x="795477" y="255999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인물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C4C82E3-341E-936E-3A9D-4168AE276AF7}"/>
              </a:ext>
            </a:extLst>
          </p:cNvPr>
          <p:cNvSpPr/>
          <p:nvPr/>
        </p:nvSpPr>
        <p:spPr>
          <a:xfrm>
            <a:off x="2341630" y="3595396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5CE2FF-4751-67FD-0926-EFBA3F0848FC}"/>
              </a:ext>
            </a:extLst>
          </p:cNvPr>
          <p:cNvSpPr txBox="1"/>
          <p:nvPr/>
        </p:nvSpPr>
        <p:spPr>
          <a:xfrm>
            <a:off x="2608726" y="409332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배경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756FF62-D98B-941D-44D2-588146FD1FF2}"/>
              </a:ext>
            </a:extLst>
          </p:cNvPr>
          <p:cNvSpPr/>
          <p:nvPr/>
        </p:nvSpPr>
        <p:spPr>
          <a:xfrm>
            <a:off x="4304522" y="2062065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37B38-79E5-46CF-3BF2-8853932AB2B8}"/>
              </a:ext>
            </a:extLst>
          </p:cNvPr>
          <p:cNvSpPr txBox="1"/>
          <p:nvPr/>
        </p:nvSpPr>
        <p:spPr>
          <a:xfrm>
            <a:off x="4571618" y="255999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임무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1070913-2A6D-9B73-AA6E-8942AEA18ABF}"/>
              </a:ext>
            </a:extLst>
          </p:cNvPr>
          <p:cNvSpPr/>
          <p:nvPr/>
        </p:nvSpPr>
        <p:spPr>
          <a:xfrm>
            <a:off x="6117771" y="3595396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886078-ADD0-494F-2473-E84A8C13B23D}"/>
              </a:ext>
            </a:extLst>
          </p:cNvPr>
          <p:cNvSpPr txBox="1"/>
          <p:nvPr/>
        </p:nvSpPr>
        <p:spPr>
          <a:xfrm>
            <a:off x="6384867" y="409332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형식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A7F99F9-1D64-C997-3C08-C264FCAE9749}"/>
              </a:ext>
            </a:extLst>
          </p:cNvPr>
          <p:cNvSpPr/>
          <p:nvPr/>
        </p:nvSpPr>
        <p:spPr>
          <a:xfrm>
            <a:off x="8080663" y="2062065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E27EF0-D571-1A42-0C8F-DCC9D7D670E2}"/>
              </a:ext>
            </a:extLst>
          </p:cNvPr>
          <p:cNvSpPr txBox="1"/>
          <p:nvPr/>
        </p:nvSpPr>
        <p:spPr>
          <a:xfrm>
            <a:off x="8347759" y="255999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예시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0CD52F0-AD4C-0827-1AA6-6761156A8D52}"/>
              </a:ext>
            </a:extLst>
          </p:cNvPr>
          <p:cNvSpPr/>
          <p:nvPr/>
        </p:nvSpPr>
        <p:spPr>
          <a:xfrm>
            <a:off x="9893912" y="3595396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93A3E8-1639-6232-1FB4-09492A47955D}"/>
              </a:ext>
            </a:extLst>
          </p:cNvPr>
          <p:cNvSpPr txBox="1"/>
          <p:nvPr/>
        </p:nvSpPr>
        <p:spPr>
          <a:xfrm>
            <a:off x="9922962" y="4093324"/>
            <a:ext cx="1584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스타일</a:t>
            </a:r>
            <a:endParaRPr lang="ko-KR" altLang="en-US" sz="3600" dirty="0">
              <a:solidFill>
                <a:srgbClr val="6000EE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815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4C60D4F-3382-3349-8B09-53FB7C80CBF8}"/>
              </a:ext>
            </a:extLst>
          </p:cNvPr>
          <p:cNvSpPr/>
          <p:nvPr/>
        </p:nvSpPr>
        <p:spPr>
          <a:xfrm>
            <a:off x="528381" y="1101013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C3A053-9286-544C-DF58-BC3BC480BF45}"/>
              </a:ext>
            </a:extLst>
          </p:cNvPr>
          <p:cNvSpPr txBox="1"/>
          <p:nvPr/>
        </p:nvSpPr>
        <p:spPr>
          <a:xfrm>
            <a:off x="795477" y="159894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인물</a:t>
            </a:r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3E9E24EF-277F-7C81-837B-A5B73214A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0569" y="3021675"/>
            <a:ext cx="9353843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나: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당신은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대 중반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 IT 기업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CEO로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회사의 AI 기반 솔루션 개발을 주도하고 있습니다.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데이터 분석과 최적화에 대해 깊은 이해를 가지고 있으며, 비즈니스 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성장에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AI를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효과적으로 활용하는 데 관심이 많습니다.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너: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나는 AI 전문가이며, 20년 이상의 연구 경력을 가지고 있습니다. 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복잡한 개념을 쉽게 설명할 수 있는 능력을 갖추고 있으며, 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실용적이고 현실적인 조언을 제공합니다.</a:t>
            </a:r>
          </a:p>
        </p:txBody>
      </p:sp>
    </p:spTree>
    <p:extLst>
      <p:ext uri="{BB962C8B-B14F-4D97-AF65-F5344CB8AC3E}">
        <p14:creationId xmlns:p14="http://schemas.microsoft.com/office/powerpoint/2010/main" val="17568442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4C60D4F-3382-3349-8B09-53FB7C80CBF8}"/>
              </a:ext>
            </a:extLst>
          </p:cNvPr>
          <p:cNvSpPr/>
          <p:nvPr/>
        </p:nvSpPr>
        <p:spPr>
          <a:xfrm>
            <a:off x="528381" y="1101013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C3A053-9286-544C-DF58-BC3BC480BF45}"/>
              </a:ext>
            </a:extLst>
          </p:cNvPr>
          <p:cNvSpPr txBox="1"/>
          <p:nvPr/>
        </p:nvSpPr>
        <p:spPr>
          <a:xfrm>
            <a:off x="795477" y="159894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배경</a:t>
            </a:r>
            <a:endParaRPr lang="ko-KR" altLang="en-US" sz="3600" dirty="0">
              <a:solidFill>
                <a:srgbClr val="6000EE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3E9E24EF-277F-7C81-837B-A5B73214A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8636" y="3105553"/>
            <a:ext cx="833433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상황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우리는 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AI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프로젝트의 중요한 마일스톤에 도달했습니다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 프로젝트는</a:t>
            </a: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회사의 핵심 제품 개발에 큰 영향을 미칠 것입니다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지금은 마지막 테스트 단계로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성능 최적화를 위해 중요한 결정을 내려야 하는 시점입니다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목적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성능 최적화를 위한 조언과 구체적인 실행 계획을 얻는 것이 목적입니다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570524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4C60D4F-3382-3349-8B09-53FB7C80CBF8}"/>
              </a:ext>
            </a:extLst>
          </p:cNvPr>
          <p:cNvSpPr/>
          <p:nvPr/>
        </p:nvSpPr>
        <p:spPr>
          <a:xfrm>
            <a:off x="528381" y="1101013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C3A053-9286-544C-DF58-BC3BC480BF45}"/>
              </a:ext>
            </a:extLst>
          </p:cNvPr>
          <p:cNvSpPr txBox="1"/>
          <p:nvPr/>
        </p:nvSpPr>
        <p:spPr>
          <a:xfrm>
            <a:off x="795477" y="159894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임무</a:t>
            </a:r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3E9E24EF-277F-7C81-837B-A5B73214A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8636" y="3521052"/>
            <a:ext cx="780213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목표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AI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모델의 정확도를 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95%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이상으로 향상시키는 방법을 찾고자 합니다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이를 위해 필요한 구체적인 조언과 최적화 전략을 얻는 것이 목표입니다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17525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4C60D4F-3382-3349-8B09-53FB7C80CBF8}"/>
              </a:ext>
            </a:extLst>
          </p:cNvPr>
          <p:cNvSpPr/>
          <p:nvPr/>
        </p:nvSpPr>
        <p:spPr>
          <a:xfrm>
            <a:off x="528381" y="1101013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C3A053-9286-544C-DF58-BC3BC480BF45}"/>
              </a:ext>
            </a:extLst>
          </p:cNvPr>
          <p:cNvSpPr txBox="1"/>
          <p:nvPr/>
        </p:nvSpPr>
        <p:spPr>
          <a:xfrm>
            <a:off x="795477" y="159894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형식</a:t>
            </a:r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3E9E24EF-277F-7C81-837B-A5B73214A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8636" y="3244054"/>
            <a:ext cx="781976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대화 형식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대화는 문어체로 진행되며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질문과 답변 형식으로 주고받습니다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답변은 논리적으로 구성되며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구체적인 예시와 참고 자료를 포함합니다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답변 형식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각 답변은 간결하고 명확하며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필요한 경우 단계별로 설명합니다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992614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4C60D4F-3382-3349-8B09-53FB7C80CBF8}"/>
              </a:ext>
            </a:extLst>
          </p:cNvPr>
          <p:cNvSpPr/>
          <p:nvPr/>
        </p:nvSpPr>
        <p:spPr>
          <a:xfrm>
            <a:off x="528381" y="1101013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C3A053-9286-544C-DF58-BC3BC480BF45}"/>
              </a:ext>
            </a:extLst>
          </p:cNvPr>
          <p:cNvSpPr txBox="1"/>
          <p:nvPr/>
        </p:nvSpPr>
        <p:spPr>
          <a:xfrm>
            <a:off x="795477" y="159894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예시</a:t>
            </a:r>
            <a:endParaRPr lang="ko-KR" altLang="en-US" sz="3600" dirty="0">
              <a:solidFill>
                <a:srgbClr val="6000EE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3E9E24EF-277F-7C81-837B-A5B73214A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8636" y="2967057"/>
            <a:ext cx="8254183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질문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"AI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모델의 정확도를 향상시키기 위해 어떤 방법을 사용할 수 있을까요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?“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답변 예시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"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모델의 정확도를 높이기 위해 데이터 전처리를 개선하거나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더 복잡한 아키텍처를 시도하는 것이 효과적일 수 있습니다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예를 들어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데이터 증강 기법을 활용하거나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현재 사용 중인 손실 함수를 교체하여 </a:t>
            </a: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모델의 성능을 높일 수 있습니다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." </a:t>
            </a:r>
          </a:p>
        </p:txBody>
      </p:sp>
    </p:spTree>
    <p:extLst>
      <p:ext uri="{BB962C8B-B14F-4D97-AF65-F5344CB8AC3E}">
        <p14:creationId xmlns:p14="http://schemas.microsoft.com/office/powerpoint/2010/main" val="1373600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2056" name="Picture 8" descr="ChatGPT users can now browse internet, OpenAI says | Reuters">
            <a:extLst>
              <a:ext uri="{FF2B5EF4-FFF2-40B4-BE49-F238E27FC236}">
                <a16:creationId xmlns:a16="http://schemas.microsoft.com/office/drawing/2014/main" id="{0A67C7A9-335B-EB8F-2546-C075E249A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105" y="1809750"/>
            <a:ext cx="4773789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A95B5B-1200-E5A4-28D2-0DC6E55DEDEB}"/>
              </a:ext>
            </a:extLst>
          </p:cNvPr>
          <p:cNvSpPr txBox="1"/>
          <p:nvPr/>
        </p:nvSpPr>
        <p:spPr>
          <a:xfrm>
            <a:off x="1696398" y="5676900"/>
            <a:ext cx="8799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2022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년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11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월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30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일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초기베타를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시작으로 현재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GPT-4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까지 성장</a:t>
            </a:r>
          </a:p>
        </p:txBody>
      </p:sp>
    </p:spTree>
    <p:extLst>
      <p:ext uri="{BB962C8B-B14F-4D97-AF65-F5344CB8AC3E}">
        <p14:creationId xmlns:p14="http://schemas.microsoft.com/office/powerpoint/2010/main" val="3139527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4C60D4F-3382-3349-8B09-53FB7C80CBF8}"/>
              </a:ext>
            </a:extLst>
          </p:cNvPr>
          <p:cNvSpPr/>
          <p:nvPr/>
        </p:nvSpPr>
        <p:spPr>
          <a:xfrm>
            <a:off x="528381" y="1101013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C3A053-9286-544C-DF58-BC3BC480BF45}"/>
              </a:ext>
            </a:extLst>
          </p:cNvPr>
          <p:cNvSpPr txBox="1"/>
          <p:nvPr/>
        </p:nvSpPr>
        <p:spPr>
          <a:xfrm>
            <a:off x="586481" y="1598941"/>
            <a:ext cx="1584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스타일</a:t>
            </a:r>
            <a:endParaRPr lang="ko-KR" altLang="en-US" sz="3600" dirty="0">
              <a:solidFill>
                <a:srgbClr val="6000EE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3E9E24EF-277F-7C81-837B-A5B73214A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8636" y="3105557"/>
            <a:ext cx="909095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전문적이지만 따뜻하고 접근하기 쉬운 톤으로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비즈니스 상황에서의 실질적인 조언을 </a:t>
            </a: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제공합니다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스타일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문제 해결에 초점을 맞추며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직관적이고 실행 가능한 방법을 제시합니다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때로는 유머를 섞어 대화를 더 친근하게 만듭니다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449830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A72EE-783F-A74E-F880-A900231584B7}"/>
              </a:ext>
            </a:extLst>
          </p:cNvPr>
          <p:cNvSpPr txBox="1"/>
          <p:nvPr/>
        </p:nvSpPr>
        <p:spPr>
          <a:xfrm>
            <a:off x="2860178" y="3105834"/>
            <a:ext cx="6471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결과가 마음에 들지 않는다면</a:t>
            </a:r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?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60710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A72EE-783F-A74E-F880-A900231584B7}"/>
              </a:ext>
            </a:extLst>
          </p:cNvPr>
          <p:cNvSpPr txBox="1"/>
          <p:nvPr/>
        </p:nvSpPr>
        <p:spPr>
          <a:xfrm>
            <a:off x="4218723" y="3105834"/>
            <a:ext cx="3754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돌려 </a:t>
            </a:r>
            <a:r>
              <a:rPr lang="ko-KR" altLang="en-US" sz="36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깍아내리기</a:t>
            </a:r>
            <a:r>
              <a:rPr lang="en-US" altLang="ko-KR" sz="3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!</a:t>
            </a:r>
            <a:endParaRPr lang="ko-KR" altLang="en-US" sz="36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2146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A72EE-783F-A74E-F880-A900231584B7}"/>
              </a:ext>
            </a:extLst>
          </p:cNvPr>
          <p:cNvSpPr txBox="1"/>
          <p:nvPr/>
        </p:nvSpPr>
        <p:spPr>
          <a:xfrm>
            <a:off x="1419539" y="3013501"/>
            <a:ext cx="91903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메타 로고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마크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저커버그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사진 추가 말고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"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승진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", "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인공지능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", "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연봉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"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등 바이럴 키워드를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넣는것을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제안해보자</a:t>
            </a:r>
          </a:p>
        </p:txBody>
      </p:sp>
    </p:spTree>
    <p:extLst>
      <p:ext uri="{BB962C8B-B14F-4D97-AF65-F5344CB8AC3E}">
        <p14:creationId xmlns:p14="http://schemas.microsoft.com/office/powerpoint/2010/main" val="31042814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A72EE-783F-A74E-F880-A900231584B7}"/>
              </a:ext>
            </a:extLst>
          </p:cNvPr>
          <p:cNvSpPr txBox="1"/>
          <p:nvPr/>
        </p:nvSpPr>
        <p:spPr>
          <a:xfrm>
            <a:off x="1667544" y="3198167"/>
            <a:ext cx="885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제시한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건안에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대한 이유를 숫자 데이터로 같이 한 번 제공해보자</a:t>
            </a:r>
          </a:p>
        </p:txBody>
      </p:sp>
    </p:spTree>
    <p:extLst>
      <p:ext uri="{BB962C8B-B14F-4D97-AF65-F5344CB8AC3E}">
        <p14:creationId xmlns:p14="http://schemas.microsoft.com/office/powerpoint/2010/main" val="17510696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A72EE-783F-A74E-F880-A900231584B7}"/>
              </a:ext>
            </a:extLst>
          </p:cNvPr>
          <p:cNvSpPr txBox="1"/>
          <p:nvPr/>
        </p:nvSpPr>
        <p:spPr>
          <a:xfrm>
            <a:off x="3998310" y="3105834"/>
            <a:ext cx="4195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대화의 방법과 유사</a:t>
            </a:r>
          </a:p>
        </p:txBody>
      </p:sp>
    </p:spTree>
    <p:extLst>
      <p:ext uri="{BB962C8B-B14F-4D97-AF65-F5344CB8AC3E}">
        <p14:creationId xmlns:p14="http://schemas.microsoft.com/office/powerpoint/2010/main" val="32083269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A72EE-783F-A74E-F880-A900231584B7}"/>
              </a:ext>
            </a:extLst>
          </p:cNvPr>
          <p:cNvSpPr txBox="1"/>
          <p:nvPr/>
        </p:nvSpPr>
        <p:spPr>
          <a:xfrm>
            <a:off x="3256126" y="3198167"/>
            <a:ext cx="5679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인간과의 대화가 아닌 인공지능과의 대화</a:t>
            </a:r>
          </a:p>
        </p:txBody>
      </p:sp>
    </p:spTree>
    <p:extLst>
      <p:ext uri="{BB962C8B-B14F-4D97-AF65-F5344CB8AC3E}">
        <p14:creationId xmlns:p14="http://schemas.microsoft.com/office/powerpoint/2010/main" val="35224492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59260" y="3105834"/>
            <a:ext cx="1473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</p:spTree>
    <p:extLst>
      <p:ext uri="{BB962C8B-B14F-4D97-AF65-F5344CB8AC3E}">
        <p14:creationId xmlns:p14="http://schemas.microsoft.com/office/powerpoint/2010/main" val="22084959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2829721" y="3105834"/>
            <a:ext cx="6532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일차에 </a:t>
            </a:r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배운걸</a:t>
            </a:r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 복습해봅시다</a:t>
            </a:r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.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52577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251201" y="1878107"/>
            <a:ext cx="3546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시스템 프롬프트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1B411-78BA-DB93-E985-8EE5889DB13E}"/>
              </a:ext>
            </a:extLst>
          </p:cNvPr>
          <p:cNvSpPr txBox="1"/>
          <p:nvPr/>
        </p:nvSpPr>
        <p:spPr>
          <a:xfrm>
            <a:off x="2027954" y="4010398"/>
            <a:ext cx="3084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유저 프롬프트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40A281-864D-BFD3-C341-01FCD97EB5C0}"/>
              </a:ext>
            </a:extLst>
          </p:cNvPr>
          <p:cNvSpPr txBox="1"/>
          <p:nvPr/>
        </p:nvSpPr>
        <p:spPr>
          <a:xfrm>
            <a:off x="6936115" y="4010397"/>
            <a:ext cx="4469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어시스턴트 프롬프트</a:t>
            </a:r>
          </a:p>
        </p:txBody>
      </p:sp>
    </p:spTree>
    <p:extLst>
      <p:ext uri="{BB962C8B-B14F-4D97-AF65-F5344CB8AC3E}">
        <p14:creationId xmlns:p14="http://schemas.microsoft.com/office/powerpoint/2010/main" val="588047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25DD14B-9550-20D9-F87E-FF8B71597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595" y="930145"/>
            <a:ext cx="5434810" cy="433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2CAFA0-AAA2-36B5-DEB1-FAEADFA83DC5}"/>
              </a:ext>
            </a:extLst>
          </p:cNvPr>
          <p:cNvSpPr txBox="1"/>
          <p:nvPr/>
        </p:nvSpPr>
        <p:spPr>
          <a:xfrm>
            <a:off x="3393176" y="5676900"/>
            <a:ext cx="5466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AI?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사실은 아주 오래전 부터 존재했다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?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27319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251201" y="1878107"/>
            <a:ext cx="3546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시스템 프롬프트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1B411-78BA-DB93-E985-8EE5889DB13E}"/>
              </a:ext>
            </a:extLst>
          </p:cNvPr>
          <p:cNvSpPr txBox="1"/>
          <p:nvPr/>
        </p:nvSpPr>
        <p:spPr>
          <a:xfrm>
            <a:off x="2027954" y="4010398"/>
            <a:ext cx="3084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유저 프롬프트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40A281-864D-BFD3-C341-01FCD97EB5C0}"/>
              </a:ext>
            </a:extLst>
          </p:cNvPr>
          <p:cNvSpPr txBox="1"/>
          <p:nvPr/>
        </p:nvSpPr>
        <p:spPr>
          <a:xfrm>
            <a:off x="6936115" y="4010397"/>
            <a:ext cx="4469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어시스턴트 프롬프트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97B4EE-BF49-ECCC-B75B-F2E684EAF45A}"/>
              </a:ext>
            </a:extLst>
          </p:cNvPr>
          <p:cNvSpPr txBox="1"/>
          <p:nvPr/>
        </p:nvSpPr>
        <p:spPr>
          <a:xfrm>
            <a:off x="1712428" y="2616769"/>
            <a:ext cx="8767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채팅을 하는데 내가 지정한 내용을 기반으로 너희는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대화해야해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914610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251201" y="1878107"/>
            <a:ext cx="3546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시스템 프롬프트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1B411-78BA-DB93-E985-8EE5889DB13E}"/>
              </a:ext>
            </a:extLst>
          </p:cNvPr>
          <p:cNvSpPr txBox="1"/>
          <p:nvPr/>
        </p:nvSpPr>
        <p:spPr>
          <a:xfrm>
            <a:off x="2027954" y="4010398"/>
            <a:ext cx="3084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유저 프롬프트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40A281-864D-BFD3-C341-01FCD97EB5C0}"/>
              </a:ext>
            </a:extLst>
          </p:cNvPr>
          <p:cNvSpPr txBox="1"/>
          <p:nvPr/>
        </p:nvSpPr>
        <p:spPr>
          <a:xfrm>
            <a:off x="6936115" y="4010397"/>
            <a:ext cx="4469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어시스턴트 프롬프트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97B4EE-BF49-ECCC-B75B-F2E684EAF45A}"/>
              </a:ext>
            </a:extLst>
          </p:cNvPr>
          <p:cNvSpPr txBox="1"/>
          <p:nvPr/>
        </p:nvSpPr>
        <p:spPr>
          <a:xfrm>
            <a:off x="1560028" y="4705092"/>
            <a:ext cx="4176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나는 궁금한 것을 물어보겠어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96237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251201" y="1878107"/>
            <a:ext cx="3546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시스템 프롬프트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1B411-78BA-DB93-E985-8EE5889DB13E}"/>
              </a:ext>
            </a:extLst>
          </p:cNvPr>
          <p:cNvSpPr txBox="1"/>
          <p:nvPr/>
        </p:nvSpPr>
        <p:spPr>
          <a:xfrm>
            <a:off x="2027954" y="4010398"/>
            <a:ext cx="3084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유저 프롬프트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40A281-864D-BFD3-C341-01FCD97EB5C0}"/>
              </a:ext>
            </a:extLst>
          </p:cNvPr>
          <p:cNvSpPr txBox="1"/>
          <p:nvPr/>
        </p:nvSpPr>
        <p:spPr>
          <a:xfrm>
            <a:off x="6936115" y="4010397"/>
            <a:ext cx="4469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어시스턴트 프롬프트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97B4EE-BF49-ECCC-B75B-F2E684EAF45A}"/>
              </a:ext>
            </a:extLst>
          </p:cNvPr>
          <p:cNvSpPr txBox="1"/>
          <p:nvPr/>
        </p:nvSpPr>
        <p:spPr>
          <a:xfrm>
            <a:off x="6936115" y="4773270"/>
            <a:ext cx="46826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나는 시스템 프롬프트를 기반으로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유저 프롬프트를 받아서 답을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해주겠어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39665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3866864" y="3105834"/>
            <a:ext cx="4158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 CHAT GPT </a:t>
            </a:r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연출</a:t>
            </a:r>
          </a:p>
        </p:txBody>
      </p:sp>
    </p:spTree>
    <p:extLst>
      <p:ext uri="{BB962C8B-B14F-4D97-AF65-F5344CB8AC3E}">
        <p14:creationId xmlns:p14="http://schemas.microsoft.com/office/powerpoint/2010/main" val="27826117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14C60D4F-3382-3349-8B09-53FB7C80CBF8}"/>
              </a:ext>
            </a:extLst>
          </p:cNvPr>
          <p:cNvSpPr/>
          <p:nvPr/>
        </p:nvSpPr>
        <p:spPr>
          <a:xfrm>
            <a:off x="528381" y="2062065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C3A053-9286-544C-DF58-BC3BC480BF45}"/>
              </a:ext>
            </a:extLst>
          </p:cNvPr>
          <p:cNvSpPr txBox="1"/>
          <p:nvPr/>
        </p:nvSpPr>
        <p:spPr>
          <a:xfrm>
            <a:off x="795477" y="255999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인물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C4C82E3-341E-936E-3A9D-4168AE276AF7}"/>
              </a:ext>
            </a:extLst>
          </p:cNvPr>
          <p:cNvSpPr/>
          <p:nvPr/>
        </p:nvSpPr>
        <p:spPr>
          <a:xfrm>
            <a:off x="2341630" y="3595396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5CE2FF-4751-67FD-0926-EFBA3F0848FC}"/>
              </a:ext>
            </a:extLst>
          </p:cNvPr>
          <p:cNvSpPr txBox="1"/>
          <p:nvPr/>
        </p:nvSpPr>
        <p:spPr>
          <a:xfrm>
            <a:off x="2608726" y="409332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배경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756FF62-D98B-941D-44D2-588146FD1FF2}"/>
              </a:ext>
            </a:extLst>
          </p:cNvPr>
          <p:cNvSpPr/>
          <p:nvPr/>
        </p:nvSpPr>
        <p:spPr>
          <a:xfrm>
            <a:off x="4304522" y="2062065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37B38-79E5-46CF-3BF2-8853932AB2B8}"/>
              </a:ext>
            </a:extLst>
          </p:cNvPr>
          <p:cNvSpPr txBox="1"/>
          <p:nvPr/>
        </p:nvSpPr>
        <p:spPr>
          <a:xfrm>
            <a:off x="4571618" y="255999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임무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1070913-2A6D-9B73-AA6E-8942AEA18ABF}"/>
              </a:ext>
            </a:extLst>
          </p:cNvPr>
          <p:cNvSpPr/>
          <p:nvPr/>
        </p:nvSpPr>
        <p:spPr>
          <a:xfrm>
            <a:off x="6117771" y="3595396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886078-ADD0-494F-2473-E84A8C13B23D}"/>
              </a:ext>
            </a:extLst>
          </p:cNvPr>
          <p:cNvSpPr txBox="1"/>
          <p:nvPr/>
        </p:nvSpPr>
        <p:spPr>
          <a:xfrm>
            <a:off x="6384867" y="409332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형식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A7F99F9-1D64-C997-3C08-C264FCAE9749}"/>
              </a:ext>
            </a:extLst>
          </p:cNvPr>
          <p:cNvSpPr/>
          <p:nvPr/>
        </p:nvSpPr>
        <p:spPr>
          <a:xfrm>
            <a:off x="8080663" y="2062065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E27EF0-D571-1A42-0C8F-DCC9D7D670E2}"/>
              </a:ext>
            </a:extLst>
          </p:cNvPr>
          <p:cNvSpPr txBox="1"/>
          <p:nvPr/>
        </p:nvSpPr>
        <p:spPr>
          <a:xfrm>
            <a:off x="8347759" y="255999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예시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0CD52F0-AD4C-0827-1AA6-6761156A8D52}"/>
              </a:ext>
            </a:extLst>
          </p:cNvPr>
          <p:cNvSpPr/>
          <p:nvPr/>
        </p:nvSpPr>
        <p:spPr>
          <a:xfrm>
            <a:off x="9893912" y="3595396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93A3E8-1639-6232-1FB4-09492A47955D}"/>
              </a:ext>
            </a:extLst>
          </p:cNvPr>
          <p:cNvSpPr txBox="1"/>
          <p:nvPr/>
        </p:nvSpPr>
        <p:spPr>
          <a:xfrm>
            <a:off x="9922962" y="4093324"/>
            <a:ext cx="1584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스타일</a:t>
            </a:r>
            <a:endParaRPr lang="ko-KR" altLang="en-US" sz="3600" dirty="0">
              <a:solidFill>
                <a:srgbClr val="6000EE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29420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2757585" y="6091444"/>
            <a:ext cx="6676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시스템 프롬프트의 이해와 프롬프트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탬플릿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이해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CFABEF-6416-6337-BB87-0B23A1CF83E5}"/>
              </a:ext>
            </a:extLst>
          </p:cNvPr>
          <p:cNvSpPr txBox="1"/>
          <p:nvPr/>
        </p:nvSpPr>
        <p:spPr>
          <a:xfrm>
            <a:off x="1071282" y="766556"/>
            <a:ext cx="10049435" cy="5047536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너는 항공편 관련 상담을 해주는 인공지능 에이전트야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관련 상담에는 다음과 같은 사용자의 요청이 있을 수 있어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예약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사용자가 특정 날짜와 시간에 항공편을 예약하려고 할 때 해당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변경 또는 취소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이미 예약된 항공편을 변경하거나 취소하고자 할 때 이에 대한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좌석 선택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특정 좌석을 선택하거나 선호하는 좌석을 예약할 수 있도록 도와주는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가격 및 할인 문의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항공편의 가격 및 할인 정보를 문의하고 해당 정보를 제공하는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수하물 정보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수하물의 허용량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추가 비용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수하물 체크인 절차 등에 대한 정보를 제공하는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상태 확인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특정 항공편의 운항 상태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지연 여부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취소 여부 등에 대한 정보를 문의하고 해당 정보를 제공하는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탑승 시 요구되는 문서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여권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비자 등 탑승 시 필요한 문서에 대한 정보를 문의하고 해당 정보를 제공하는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환불 및 보상 요청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취소 시 환불 절차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보상 요청 등에 대한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장애물 도움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장애인 또는 특별한 요구사항이 있는 승객을 위한 보조 서비스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기타 문의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관련 기타 문의 사항에 대한 답변을 제공합니다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prompt_template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Template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다음 사용자의 요청에서 사용자의 의도를 분류해줘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"$query"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87590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3949098" y="6035967"/>
            <a:ext cx="4293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CHAT GPT(</a:t>
            </a:r>
            <a:r>
              <a:rPr lang="en-US" altLang="ko-KR" sz="240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AI)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에게 요청하기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58B7D8-0909-41B4-106B-3E340528C093}"/>
              </a:ext>
            </a:extLst>
          </p:cNvPr>
          <p:cNvSpPr txBox="1"/>
          <p:nvPr/>
        </p:nvSpPr>
        <p:spPr>
          <a:xfrm>
            <a:off x="1371600" y="1166842"/>
            <a:ext cx="9448800" cy="4524315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client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OpenAI(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api_key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OPENAI_API_KEY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b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prompt_template</a:t>
            </a:r>
            <a:r>
              <a:rPr lang="en-US" altLang="ko-KR" sz="1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substitute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chat_completion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client</a:t>
            </a:r>
            <a:r>
              <a:rPr lang="en-US" altLang="ko-KR" sz="1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.chat.completions.create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messages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"role"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"system"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"content"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},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"role"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"user"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"content"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}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],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model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model_name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chat_completion</a:t>
            </a:r>
            <a:r>
              <a:rPr lang="en-US" altLang="ko-KR" sz="1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.choices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ko-KR" sz="1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message.content</a:t>
            </a:r>
            <a:endParaRPr lang="en-US" altLang="ko-KR" sz="1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FFEE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 test</a:t>
            </a:r>
            <a:endParaRPr lang="en-US" altLang="ko-KR" sz="1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안녕하세요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 </a:t>
            </a:r>
            <a:r>
              <a:rPr lang="ko-KR" altLang="en-US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오늘 날짜로 </a:t>
            </a:r>
            <a:r>
              <a:rPr lang="ko-KR" altLang="en-US" sz="12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뉴욕행</a:t>
            </a:r>
            <a:r>
              <a:rPr lang="ko-KR" altLang="en-US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비행기를 예약할 수 있나요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666366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8B13BE-7C05-384A-7308-2A6860C28298}"/>
              </a:ext>
            </a:extLst>
          </p:cNvPr>
          <p:cNvSpPr txBox="1"/>
          <p:nvPr/>
        </p:nvSpPr>
        <p:spPr>
          <a:xfrm>
            <a:off x="5359260" y="3105834"/>
            <a:ext cx="1473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</p:spTree>
    <p:extLst>
      <p:ext uri="{BB962C8B-B14F-4D97-AF65-F5344CB8AC3E}">
        <p14:creationId xmlns:p14="http://schemas.microsoft.com/office/powerpoint/2010/main" val="42207256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488829" y="3105834"/>
            <a:ext cx="3214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필요 정보 추출</a:t>
            </a:r>
          </a:p>
        </p:txBody>
      </p:sp>
    </p:spTree>
    <p:extLst>
      <p:ext uri="{BB962C8B-B14F-4D97-AF65-F5344CB8AC3E}">
        <p14:creationId xmlns:p14="http://schemas.microsoft.com/office/powerpoint/2010/main" val="7388913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3657048" y="6053896"/>
            <a:ext cx="5697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&gt; 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사용자의 의도는 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“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항공편 예약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” 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입니다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58B7D8-0909-41B4-106B-3E340528C093}"/>
              </a:ext>
            </a:extLst>
          </p:cNvPr>
          <p:cNvSpPr txBox="1"/>
          <p:nvPr/>
        </p:nvSpPr>
        <p:spPr>
          <a:xfrm>
            <a:off x="1781345" y="1272989"/>
            <a:ext cx="9448800" cy="4524315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client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OpenAI(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api_key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OPENAI_API_KEY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b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prompt_template</a:t>
            </a:r>
            <a:r>
              <a:rPr lang="en-US" altLang="ko-KR" sz="1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substitute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chat_completion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client</a:t>
            </a:r>
            <a:r>
              <a:rPr lang="en-US" altLang="ko-KR" sz="1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.chat.completions.create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messages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"role"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"system"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"content"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},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"role"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"user"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"content"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}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],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model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model_name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chat_completion</a:t>
            </a:r>
            <a:r>
              <a:rPr lang="en-US" altLang="ko-KR" sz="1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.choices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ko-KR" sz="1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message.content</a:t>
            </a:r>
            <a:endParaRPr lang="en-US" altLang="ko-KR" sz="1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FFEE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 test</a:t>
            </a:r>
            <a:endParaRPr lang="en-US" altLang="ko-KR" sz="1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안녕하세요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 </a:t>
            </a:r>
            <a:r>
              <a:rPr lang="ko-KR" altLang="en-US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오늘 날짜로 </a:t>
            </a:r>
            <a:r>
              <a:rPr lang="ko-KR" altLang="en-US" sz="12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뉴욕행</a:t>
            </a:r>
            <a:r>
              <a:rPr lang="ko-KR" altLang="en-US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비행기를 예약할 수 있나요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27628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404FFA-05B9-16E2-D87B-B6C2F0D7B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456" y="903654"/>
            <a:ext cx="5622523" cy="4190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C32C9E-36E2-FC82-5B4F-A2A7C217BF8C}"/>
              </a:ext>
            </a:extLst>
          </p:cNvPr>
          <p:cNvSpPr txBox="1"/>
          <p:nvPr/>
        </p:nvSpPr>
        <p:spPr>
          <a:xfrm>
            <a:off x="2667462" y="5676900"/>
            <a:ext cx="7694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한 번쯤 들어봤을 법한 알파고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2016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년도에 존재했으며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B4E928-9FFA-99A7-43EA-262FA9F16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010" y="2530795"/>
            <a:ext cx="6655551" cy="179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551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1864107" y="2279756"/>
            <a:ext cx="5697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&gt; 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사용자의 의도는 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“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항공편 예약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” 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입니다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0C470A-E31A-D06D-4D48-3E8CCAD2D204}"/>
              </a:ext>
            </a:extLst>
          </p:cNvPr>
          <p:cNvSpPr txBox="1"/>
          <p:nvPr/>
        </p:nvSpPr>
        <p:spPr>
          <a:xfrm>
            <a:off x="1864107" y="2741421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&gt; “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항공편 예약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870261-158B-87C0-612B-553A4D370634}"/>
              </a:ext>
            </a:extLst>
          </p:cNvPr>
          <p:cNvSpPr txBox="1"/>
          <p:nvPr/>
        </p:nvSpPr>
        <p:spPr>
          <a:xfrm>
            <a:off x="1864107" y="3203086"/>
            <a:ext cx="7444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&gt; 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아마 사용자가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원하는건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항공편 예약인 것 같습니다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3CBF83-85C3-F897-1A79-2C37CD7A48F1}"/>
              </a:ext>
            </a:extLst>
          </p:cNvPr>
          <p:cNvSpPr txBox="1"/>
          <p:nvPr/>
        </p:nvSpPr>
        <p:spPr>
          <a:xfrm>
            <a:off x="1864106" y="3664751"/>
            <a:ext cx="5056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&gt; 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항공편을 예약하려는 것 같습니다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41631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41A88A-D819-01BC-9A67-3EDC9CAC4C16}"/>
              </a:ext>
            </a:extLst>
          </p:cNvPr>
          <p:cNvSpPr txBox="1"/>
          <p:nvPr/>
        </p:nvSpPr>
        <p:spPr>
          <a:xfrm>
            <a:off x="659255" y="2030506"/>
            <a:ext cx="3084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유저 프롬프트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EEC733-CD66-4CE3-88C6-93470824903F}"/>
              </a:ext>
            </a:extLst>
          </p:cNvPr>
          <p:cNvSpPr txBox="1"/>
          <p:nvPr/>
        </p:nvSpPr>
        <p:spPr>
          <a:xfrm>
            <a:off x="659255" y="2886565"/>
            <a:ext cx="10873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유저 프롬프트에 함께 보내면서 유저가 원하는 결과가 무엇인지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어시스턴트에게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전달하는 역할을 합니다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72900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41A88A-D819-01BC-9A67-3EDC9CAC4C16}"/>
              </a:ext>
            </a:extLst>
          </p:cNvPr>
          <p:cNvSpPr txBox="1"/>
          <p:nvPr/>
        </p:nvSpPr>
        <p:spPr>
          <a:xfrm>
            <a:off x="1221131" y="2030506"/>
            <a:ext cx="3084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유저 프롬프트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EEC733-CD66-4CE3-88C6-93470824903F}"/>
              </a:ext>
            </a:extLst>
          </p:cNvPr>
          <p:cNvSpPr txBox="1"/>
          <p:nvPr/>
        </p:nvSpPr>
        <p:spPr>
          <a:xfrm>
            <a:off x="1288718" y="2886565"/>
            <a:ext cx="1037175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다음 사용자의 요청에서 사용자의 의도와 주요 키워드를 분류해줘</a:t>
            </a:r>
          </a:p>
          <a:p>
            <a:b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질문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 "4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월 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3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일에 런던에 도착하는 비행기에서 식사를 제공받을 수 있나요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?"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사용자의 의도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 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기타 문의’</a:t>
            </a:r>
          </a:p>
          <a:p>
            <a:b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질문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27075441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41A88A-D819-01BC-9A67-3EDC9CAC4C16}"/>
              </a:ext>
            </a:extLst>
          </p:cNvPr>
          <p:cNvSpPr txBox="1"/>
          <p:nvPr/>
        </p:nvSpPr>
        <p:spPr>
          <a:xfrm>
            <a:off x="1221131" y="2030506"/>
            <a:ext cx="3084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유저 프롬프트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EEC733-CD66-4CE3-88C6-93470824903F}"/>
              </a:ext>
            </a:extLst>
          </p:cNvPr>
          <p:cNvSpPr txBox="1"/>
          <p:nvPr/>
        </p:nvSpPr>
        <p:spPr>
          <a:xfrm>
            <a:off x="1288718" y="2886565"/>
            <a:ext cx="1037175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다음 사용자의 요청에서 사용자의 의도와 주요 키워드를 분류해줘</a:t>
            </a:r>
          </a:p>
          <a:p>
            <a:b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</a:br>
            <a:r>
              <a:rPr lang="ko-KR" altLang="en-US" sz="2400" dirty="0">
                <a:solidFill>
                  <a:srgbClr val="FF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질문</a:t>
            </a:r>
            <a:r>
              <a:rPr lang="en-US" altLang="ko-KR" sz="2400" dirty="0">
                <a:solidFill>
                  <a:srgbClr val="FF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 "4</a:t>
            </a:r>
            <a:r>
              <a:rPr lang="ko-KR" altLang="en-US" sz="2400" dirty="0">
                <a:solidFill>
                  <a:srgbClr val="FF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월 </a:t>
            </a:r>
            <a:r>
              <a:rPr lang="en-US" altLang="ko-KR" sz="2400" dirty="0">
                <a:solidFill>
                  <a:srgbClr val="FF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3</a:t>
            </a:r>
            <a:r>
              <a:rPr lang="ko-KR" altLang="en-US" sz="2400" dirty="0">
                <a:solidFill>
                  <a:srgbClr val="FF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일에 런던에 도착하는 비행기에서 식사를 제공받을 수 있나요</a:t>
            </a:r>
            <a:r>
              <a:rPr lang="en-US" altLang="ko-KR" sz="2400" dirty="0">
                <a:solidFill>
                  <a:srgbClr val="FF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?"</a:t>
            </a:r>
          </a:p>
          <a:p>
            <a:r>
              <a:rPr lang="ko-KR" altLang="en-US" sz="2400" dirty="0">
                <a:solidFill>
                  <a:srgbClr val="FF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사용자의 의도</a:t>
            </a:r>
            <a:r>
              <a:rPr lang="en-US" altLang="ko-KR" sz="2400" dirty="0">
                <a:solidFill>
                  <a:srgbClr val="FF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 '</a:t>
            </a:r>
            <a:r>
              <a:rPr lang="ko-KR" altLang="en-US" sz="2400" dirty="0">
                <a:solidFill>
                  <a:srgbClr val="FF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기타 문의’</a:t>
            </a:r>
          </a:p>
          <a:p>
            <a:b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질문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12751799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3657048" y="6018037"/>
            <a:ext cx="4867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&gt; </a:t>
            </a:r>
            <a:r>
              <a:rPr lang="ko-KR" altLang="en-US" sz="24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사용자의 의도</a:t>
            </a:r>
            <a:r>
              <a:rPr lang="en-US" altLang="ko-KR" sz="24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'</a:t>
            </a:r>
            <a:r>
              <a:rPr lang="ko-KR" altLang="en-US" sz="24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항공편 예약</a:t>
            </a:r>
            <a:r>
              <a:rPr lang="en-US" altLang="ko-KR" sz="24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58B7D8-0909-41B4-106B-3E340528C093}"/>
              </a:ext>
            </a:extLst>
          </p:cNvPr>
          <p:cNvSpPr txBox="1"/>
          <p:nvPr/>
        </p:nvSpPr>
        <p:spPr>
          <a:xfrm>
            <a:off x="1485941" y="1228397"/>
            <a:ext cx="9448800" cy="4401205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prompt_template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Template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다음 사용자의 요청에서 사용자의 의도와 주요 키워드를 분류해줘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"4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월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3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일에 런던에 도착하는 비행기에서 식사를 제공받을 수 있나요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사용자의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기타 문의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’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altLang="ko-KR" sz="1400" b="0" dirty="0">
              <a:solidFill>
                <a:srgbClr val="CE9178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내일 </a:t>
            </a:r>
            <a:r>
              <a:rPr lang="ko-KR" altLang="en-US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뉴욕행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비행기 좌석을 변경하고 싶은데 가능할까요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사용자의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변경 또는 취소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"5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월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15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 오전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10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시에 파리로 가는 항공편을 예약하고 싶습니다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사용자의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예약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내일 도착 예정인 </a:t>
            </a:r>
            <a:r>
              <a:rPr lang="ko-KR" altLang="en-US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터키행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항공편이 지연되었는지 확인해주세요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사용자의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상태 확인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’</a:t>
            </a:r>
          </a:p>
          <a:p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가격이 할인 중인가요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현재 할인 정보를 알려주세요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사용자의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가격 및 할인 문의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"$query":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938460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CC8EA7-9CF9-0AD7-9406-CAF3CE374C69}"/>
              </a:ext>
            </a:extLst>
          </p:cNvPr>
          <p:cNvSpPr txBox="1"/>
          <p:nvPr/>
        </p:nvSpPr>
        <p:spPr>
          <a:xfrm>
            <a:off x="826946" y="3245154"/>
            <a:ext cx="101553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프롬프트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탬플릿을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통해서 유저 프롬프트를 보낼 때 삽입하지 않은 값 까지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함께 보낼 수 있습니다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68086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CC8EA7-9CF9-0AD7-9406-CAF3CE374C69}"/>
              </a:ext>
            </a:extLst>
          </p:cNvPr>
          <p:cNvSpPr txBox="1"/>
          <p:nvPr/>
        </p:nvSpPr>
        <p:spPr>
          <a:xfrm>
            <a:off x="826946" y="3245154"/>
            <a:ext cx="101553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프롬프트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탬플릿을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통해서 유저 프롬프트를 보낼 때 삽입하지 않은 값 까지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함께 보낼 수 있습니다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76826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3269745" y="3105834"/>
            <a:ext cx="5652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필요 </a:t>
            </a:r>
            <a:r>
              <a:rPr lang="ko-KR" altLang="en-US" sz="360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정보 추출 실습해보기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31630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3657048" y="6018037"/>
            <a:ext cx="4867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&gt; </a:t>
            </a:r>
            <a:r>
              <a:rPr lang="ko-KR" altLang="en-US" sz="24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사용자의 의도</a:t>
            </a:r>
            <a:r>
              <a:rPr lang="en-US" altLang="ko-KR" sz="24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'</a:t>
            </a:r>
            <a:r>
              <a:rPr lang="ko-KR" altLang="en-US" sz="24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항공편 예약</a:t>
            </a:r>
            <a:r>
              <a:rPr lang="en-US" altLang="ko-KR" sz="24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58B7D8-0909-41B4-106B-3E340528C093}"/>
              </a:ext>
            </a:extLst>
          </p:cNvPr>
          <p:cNvSpPr txBox="1"/>
          <p:nvPr/>
        </p:nvSpPr>
        <p:spPr>
          <a:xfrm>
            <a:off x="1485941" y="199943"/>
            <a:ext cx="9448800" cy="6555641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너는 항공편 관련 상담을 해주는 인공지능 에이전트야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관련 상담에는 다음과 같은 사용자의 요청이 있을 수 있어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예약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사용자가 특정 날짜와 시간에 항공편을 예약하려고 할 때 해당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변경 또는 취소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이미 예약된 항공편을 변경하거나 취소하고자 할 때 이에 대한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좌석 선택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특정 좌석을 선택하거나 선호하는 좌석을 예약할 수 있도록 도와주는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가격 및 할인 문의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항공편의 가격 및 할인 정보를 문의하고 해당 정보를 제공하는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수하물 정보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수하물의 허용량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추가 비용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수하물 체크인 절차 등에 대한 정보를 제공하는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상태 확인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특정 항공편의 운항 상태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지연 여부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취소 여부 등에 대한 정보를 문의하고 해당 정보를 제공하는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탑승 시 요구되는 문서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여권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비자 등 탑승 시 필요한 문서에 대한 정보를 문의하고 해당 정보를 제공하는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환불 및 보상 요청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취소 시 환불 절차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보상 요청 등에 대한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장애물 도움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장애인 또는 특별한 요구사항이 있는 승객을 위한 보조 서비스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기타 문의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관련 기타 문의 사항에 대한 답변을 제공합니다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또한 항공편 관련 상담에서 구분해야 하는 항공편 관련 키워드는 다음과 같아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출발지 공항 또는 도시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도착지 공항 또는 도시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출발 일자와 시간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도착 일자와 시간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여행자 인원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성인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어린이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유아 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선호하는 항공사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선택사항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좌석 등급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일반석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비즈니스석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일등석 등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예약자 정보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이름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연락처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이메일 주소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추가 서비스나 특별 요청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식사 요청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보조 서비스 등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가격 및 할인 정보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8287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E4926-03EE-47B6-7007-AC491148D994}"/>
              </a:ext>
            </a:extLst>
          </p:cNvPr>
          <p:cNvSpPr txBox="1"/>
          <p:nvPr/>
        </p:nvSpPr>
        <p:spPr>
          <a:xfrm>
            <a:off x="1485941" y="1228397"/>
            <a:ext cx="9448800" cy="307777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 5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월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15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 오전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10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시에 파리로 가는 항공편을 예약하고 싶습니다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F45D-C00B-44BE-C528-376382EF27D1}"/>
              </a:ext>
            </a:extLst>
          </p:cNvPr>
          <p:cNvSpPr txBox="1"/>
          <p:nvPr/>
        </p:nvSpPr>
        <p:spPr>
          <a:xfrm>
            <a:off x="1400687" y="3263083"/>
            <a:ext cx="8307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18010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C32C9E-36E2-FC82-5B4F-A2A7C217BF8C}"/>
              </a:ext>
            </a:extLst>
          </p:cNvPr>
          <p:cNvSpPr txBox="1"/>
          <p:nvPr/>
        </p:nvSpPr>
        <p:spPr>
          <a:xfrm>
            <a:off x="1600218" y="5676900"/>
            <a:ext cx="899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구글 번역기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파파고도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AI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 사용되었는데 동일하게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2016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년 출시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4EAB00-B8D1-A10E-01F9-016CCC5E2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73" y="1178191"/>
            <a:ext cx="6557429" cy="32486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12CA13-ED24-6710-312F-E66FB9B31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702" y="3466702"/>
            <a:ext cx="6449325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234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E4926-03EE-47B6-7007-AC491148D994}"/>
              </a:ext>
            </a:extLst>
          </p:cNvPr>
          <p:cNvSpPr txBox="1"/>
          <p:nvPr/>
        </p:nvSpPr>
        <p:spPr>
          <a:xfrm>
            <a:off x="1485941" y="1228397"/>
            <a:ext cx="9448800" cy="307777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 5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월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15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 오전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10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시에 파리로 가는 항공편을 예약하고 싶습니다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F45D-C00B-44BE-C528-376382EF27D1}"/>
              </a:ext>
            </a:extLst>
          </p:cNvPr>
          <p:cNvSpPr txBox="1"/>
          <p:nvPr/>
        </p:nvSpPr>
        <p:spPr>
          <a:xfrm>
            <a:off x="1400687" y="3263083"/>
            <a:ext cx="8307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"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사용자의 의도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 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항공편 예약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'  \n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키워드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{'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출발지 공항 또는 도시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': 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뉴욕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', 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출발 일자와 시간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': 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오늘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'}"</a:t>
            </a:r>
          </a:p>
        </p:txBody>
      </p:sp>
    </p:spTree>
    <p:extLst>
      <p:ext uri="{BB962C8B-B14F-4D97-AF65-F5344CB8AC3E}">
        <p14:creationId xmlns:p14="http://schemas.microsoft.com/office/powerpoint/2010/main" val="146289017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E4926-03EE-47B6-7007-AC491148D994}"/>
              </a:ext>
            </a:extLst>
          </p:cNvPr>
          <p:cNvSpPr txBox="1"/>
          <p:nvPr/>
        </p:nvSpPr>
        <p:spPr>
          <a:xfrm>
            <a:off x="1485941" y="645691"/>
            <a:ext cx="9448800" cy="5693866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prompt_template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Template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다음 사용자의 요청에서 사용자의 의도와 주요 키워드를 분류해줘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"4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월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3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일에 런던에 도착하는 비행기에서 식사를 제공받을 수 있나요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사용자의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기타 문의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키워드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{'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추가 서비스나 특별 요청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식사 제공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',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도착지 공항 또는 도시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런던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',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도착 일자와 시간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': '4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월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3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'}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내일 </a:t>
            </a:r>
            <a:r>
              <a:rPr lang="ko-KR" altLang="en-US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뉴욕행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비행기 좌석을 변경하고 싶은데 가능할까요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사용자의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변경 또는 취소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키워드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{'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출발지 공항 또는 도시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뉴욕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',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좌석 등급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변경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'}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"5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월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15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 오전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10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시에 파리로 가는 항공편을 예약하고 싶습니다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사용자의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예약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키워드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{'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출발 일자와 시간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': '5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월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15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 오전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10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',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도착지 공항 또는 도시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파리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'}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내일 도착 예정인 </a:t>
            </a:r>
            <a:r>
              <a:rPr lang="ko-KR" altLang="en-US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터키행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항공편이 지연되었는지 확인해주세요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사용자의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상태 확인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키워드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{'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도착지 공항 또는 도시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터키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',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도착 일자와 시간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내일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'}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가격이 할인 중인가요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현재 할인 정보를 알려주세요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사용자의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가격 및 할인 문의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키워드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{'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가격 및 할인 정보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할인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'}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"$query":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887416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E4926-03EE-47B6-7007-AC491148D994}"/>
              </a:ext>
            </a:extLst>
          </p:cNvPr>
          <p:cNvSpPr txBox="1"/>
          <p:nvPr/>
        </p:nvSpPr>
        <p:spPr>
          <a:xfrm>
            <a:off x="1485941" y="1228397"/>
            <a:ext cx="9448800" cy="307777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400" b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안녕하세요</a:t>
            </a:r>
            <a:r>
              <a:rPr lang="en-US" altLang="ko-KR" sz="1400" b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 </a:t>
            </a:r>
            <a:r>
              <a:rPr lang="ko-KR" altLang="en-US" sz="1400" b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오늘 날짜로 뉴욕행 비행기를 예약할 수 있나요</a:t>
            </a:r>
            <a:r>
              <a:rPr lang="en-US" altLang="ko-KR" sz="1400" b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r>
              <a:rPr lang="en-US" altLang="ko-KR" sz="1400" b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F45D-C00B-44BE-C528-376382EF27D1}"/>
              </a:ext>
            </a:extLst>
          </p:cNvPr>
          <p:cNvSpPr txBox="1"/>
          <p:nvPr/>
        </p:nvSpPr>
        <p:spPr>
          <a:xfrm>
            <a:off x="1400687" y="3263083"/>
            <a:ext cx="8307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"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사용자의 의도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 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항공편 예약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'  \n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키워드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{'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출발지 공항 또는 도시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': 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뉴욕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', 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출발 일자와 시간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': 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오늘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'}"</a:t>
            </a:r>
          </a:p>
        </p:txBody>
      </p:sp>
    </p:spTree>
    <p:extLst>
      <p:ext uri="{BB962C8B-B14F-4D97-AF65-F5344CB8AC3E}">
        <p14:creationId xmlns:p14="http://schemas.microsoft.com/office/powerpoint/2010/main" val="21941108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488829" y="3105834"/>
            <a:ext cx="3214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필요 정보 추출</a:t>
            </a:r>
          </a:p>
        </p:txBody>
      </p:sp>
    </p:spTree>
    <p:extLst>
      <p:ext uri="{BB962C8B-B14F-4D97-AF65-F5344CB8AC3E}">
        <p14:creationId xmlns:p14="http://schemas.microsoft.com/office/powerpoint/2010/main" val="36231985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000988" y="3105834"/>
            <a:ext cx="2190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대화 관리</a:t>
            </a:r>
          </a:p>
        </p:txBody>
      </p:sp>
    </p:spTree>
    <p:extLst>
      <p:ext uri="{BB962C8B-B14F-4D97-AF65-F5344CB8AC3E}">
        <p14:creationId xmlns:p14="http://schemas.microsoft.com/office/powerpoint/2010/main" val="397226220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5301A66E-FC97-30E2-3199-61241649B7A1}"/>
              </a:ext>
            </a:extLst>
          </p:cNvPr>
          <p:cNvSpPr/>
          <p:nvPr/>
        </p:nvSpPr>
        <p:spPr>
          <a:xfrm>
            <a:off x="1485941" y="851648"/>
            <a:ext cx="3765176" cy="1093156"/>
          </a:xfrm>
          <a:prstGeom prst="wedgeRoundRectCallout">
            <a:avLst>
              <a:gd name="adj1" fmla="val -50503"/>
              <a:gd name="adj2" fmla="val 69881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888FF0-C569-61B5-909B-0F7F523F576C}"/>
              </a:ext>
            </a:extLst>
          </p:cNvPr>
          <p:cNvSpPr txBox="1"/>
          <p:nvPr/>
        </p:nvSpPr>
        <p:spPr>
          <a:xfrm>
            <a:off x="1485941" y="1213560"/>
            <a:ext cx="3668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뉴욕행</a:t>
            </a:r>
            <a:r>
              <a:rPr lang="ko-KR" altLang="en-US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비행기를 </a:t>
            </a:r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예약하려고해</a:t>
            </a:r>
            <a:r>
              <a:rPr lang="en-US" altLang="ko-KR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60876E1C-A6B6-D583-650F-6746E2C478D5}"/>
              </a:ext>
            </a:extLst>
          </p:cNvPr>
          <p:cNvSpPr/>
          <p:nvPr/>
        </p:nvSpPr>
        <p:spPr>
          <a:xfrm>
            <a:off x="7375753" y="2572871"/>
            <a:ext cx="3765176" cy="1093156"/>
          </a:xfrm>
          <a:prstGeom prst="wedgeRoundRectCallout">
            <a:avLst>
              <a:gd name="adj1" fmla="val 48783"/>
              <a:gd name="adj2" fmla="val 87923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BE8906-4B48-8DE9-2690-CACA6C5D4F2F}"/>
              </a:ext>
            </a:extLst>
          </p:cNvPr>
          <p:cNvSpPr txBox="1"/>
          <p:nvPr/>
        </p:nvSpPr>
        <p:spPr>
          <a:xfrm>
            <a:off x="7423958" y="2866054"/>
            <a:ext cx="3668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뉴욕행</a:t>
            </a:r>
            <a:r>
              <a:rPr lang="ko-KR" altLang="en-US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비행기 예약을 도와드릴까요</a:t>
            </a:r>
            <a:r>
              <a:rPr lang="en-US" altLang="ko-KR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?</a:t>
            </a: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BB24FFAD-DB53-585D-8811-26724F0943B0}"/>
              </a:ext>
            </a:extLst>
          </p:cNvPr>
          <p:cNvSpPr/>
          <p:nvPr/>
        </p:nvSpPr>
        <p:spPr>
          <a:xfrm>
            <a:off x="1389530" y="3939639"/>
            <a:ext cx="3765176" cy="1093156"/>
          </a:xfrm>
          <a:prstGeom prst="wedgeRoundRectCallout">
            <a:avLst>
              <a:gd name="adj1" fmla="val -50503"/>
              <a:gd name="adj2" fmla="val 69881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1CD75-9371-2CF6-CA0B-FA132AECF10E}"/>
              </a:ext>
            </a:extLst>
          </p:cNvPr>
          <p:cNvSpPr txBox="1"/>
          <p:nvPr/>
        </p:nvSpPr>
        <p:spPr>
          <a:xfrm>
            <a:off x="1485941" y="4301551"/>
            <a:ext cx="3668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일본행</a:t>
            </a:r>
            <a:r>
              <a:rPr lang="ko-KR" altLang="en-US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비행기를 </a:t>
            </a:r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예약하려고해</a:t>
            </a:r>
            <a:r>
              <a:rPr lang="en-US" altLang="ko-KR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3DCF9D12-7048-029A-476C-93149563BD9E}"/>
              </a:ext>
            </a:extLst>
          </p:cNvPr>
          <p:cNvSpPr/>
          <p:nvPr/>
        </p:nvSpPr>
        <p:spPr>
          <a:xfrm>
            <a:off x="7375753" y="5118847"/>
            <a:ext cx="3765176" cy="1093156"/>
          </a:xfrm>
          <a:prstGeom prst="wedgeRoundRectCallout">
            <a:avLst>
              <a:gd name="adj1" fmla="val 48783"/>
              <a:gd name="adj2" fmla="val 87923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436F0C-B0D3-01BA-381E-7B1A426663BB}"/>
              </a:ext>
            </a:extLst>
          </p:cNvPr>
          <p:cNvSpPr txBox="1"/>
          <p:nvPr/>
        </p:nvSpPr>
        <p:spPr>
          <a:xfrm>
            <a:off x="7472164" y="5342259"/>
            <a:ext cx="3668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뉴옥행을</a:t>
            </a:r>
            <a:r>
              <a:rPr lang="ko-KR" altLang="en-US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취소하고 </a:t>
            </a:r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일본행</a:t>
            </a:r>
            <a:r>
              <a:rPr lang="ko-KR" altLang="en-US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비행기를</a:t>
            </a:r>
            <a:r>
              <a:rPr lang="en-US" altLang="ko-KR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</a:t>
            </a:r>
            <a:r>
              <a:rPr lang="ko-KR" altLang="en-US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예약할까요</a:t>
            </a:r>
            <a:r>
              <a:rPr lang="en-US" altLang="ko-KR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438954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5301A66E-FC97-30E2-3199-61241649B7A1}"/>
              </a:ext>
            </a:extLst>
          </p:cNvPr>
          <p:cNvSpPr/>
          <p:nvPr/>
        </p:nvSpPr>
        <p:spPr>
          <a:xfrm>
            <a:off x="1485941" y="851648"/>
            <a:ext cx="3765176" cy="1093156"/>
          </a:xfrm>
          <a:prstGeom prst="wedgeRoundRectCallout">
            <a:avLst>
              <a:gd name="adj1" fmla="val -50503"/>
              <a:gd name="adj2" fmla="val 69881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888FF0-C569-61B5-909B-0F7F523F576C}"/>
              </a:ext>
            </a:extLst>
          </p:cNvPr>
          <p:cNvSpPr txBox="1"/>
          <p:nvPr/>
        </p:nvSpPr>
        <p:spPr>
          <a:xfrm>
            <a:off x="1485941" y="1213560"/>
            <a:ext cx="3668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뉴욕행</a:t>
            </a:r>
            <a:r>
              <a:rPr lang="ko-KR" altLang="en-US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비행기를 </a:t>
            </a:r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예약하려고해</a:t>
            </a:r>
            <a:r>
              <a:rPr lang="en-US" altLang="ko-KR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60876E1C-A6B6-D583-650F-6746E2C478D5}"/>
              </a:ext>
            </a:extLst>
          </p:cNvPr>
          <p:cNvSpPr/>
          <p:nvPr/>
        </p:nvSpPr>
        <p:spPr>
          <a:xfrm>
            <a:off x="7375753" y="2572871"/>
            <a:ext cx="3765176" cy="1093156"/>
          </a:xfrm>
          <a:prstGeom prst="wedgeRoundRectCallout">
            <a:avLst>
              <a:gd name="adj1" fmla="val 48783"/>
              <a:gd name="adj2" fmla="val 87923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BE8906-4B48-8DE9-2690-CACA6C5D4F2F}"/>
              </a:ext>
            </a:extLst>
          </p:cNvPr>
          <p:cNvSpPr txBox="1"/>
          <p:nvPr/>
        </p:nvSpPr>
        <p:spPr>
          <a:xfrm>
            <a:off x="7423958" y="2866054"/>
            <a:ext cx="3668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뉴욕행</a:t>
            </a:r>
            <a:r>
              <a:rPr lang="ko-KR" altLang="en-US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비행기 예약을 도와드릴까요</a:t>
            </a:r>
            <a:r>
              <a:rPr lang="en-US" altLang="ko-KR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?</a:t>
            </a: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BB24FFAD-DB53-585D-8811-26724F0943B0}"/>
              </a:ext>
            </a:extLst>
          </p:cNvPr>
          <p:cNvSpPr/>
          <p:nvPr/>
        </p:nvSpPr>
        <p:spPr>
          <a:xfrm>
            <a:off x="1389530" y="3939639"/>
            <a:ext cx="3765176" cy="1093156"/>
          </a:xfrm>
          <a:prstGeom prst="wedgeRoundRectCallout">
            <a:avLst>
              <a:gd name="adj1" fmla="val -50503"/>
              <a:gd name="adj2" fmla="val 69881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1CD75-9371-2CF6-CA0B-FA132AECF10E}"/>
              </a:ext>
            </a:extLst>
          </p:cNvPr>
          <p:cNvSpPr txBox="1"/>
          <p:nvPr/>
        </p:nvSpPr>
        <p:spPr>
          <a:xfrm>
            <a:off x="1485941" y="4301551"/>
            <a:ext cx="3668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일본행</a:t>
            </a:r>
            <a:r>
              <a:rPr lang="ko-KR" altLang="en-US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비행기를 </a:t>
            </a:r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예약하려고해</a:t>
            </a:r>
            <a:r>
              <a:rPr lang="en-US" altLang="ko-KR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3DCF9D12-7048-029A-476C-93149563BD9E}"/>
              </a:ext>
            </a:extLst>
          </p:cNvPr>
          <p:cNvSpPr/>
          <p:nvPr/>
        </p:nvSpPr>
        <p:spPr>
          <a:xfrm>
            <a:off x="7375753" y="5118847"/>
            <a:ext cx="3765176" cy="1093156"/>
          </a:xfrm>
          <a:prstGeom prst="wedgeRoundRectCallout">
            <a:avLst>
              <a:gd name="adj1" fmla="val 48783"/>
              <a:gd name="adj2" fmla="val 87923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436F0C-B0D3-01BA-381E-7B1A426663BB}"/>
              </a:ext>
            </a:extLst>
          </p:cNvPr>
          <p:cNvSpPr txBox="1"/>
          <p:nvPr/>
        </p:nvSpPr>
        <p:spPr>
          <a:xfrm>
            <a:off x="7472164" y="5342259"/>
            <a:ext cx="3668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일본행</a:t>
            </a:r>
            <a:r>
              <a:rPr lang="ko-KR" altLang="en-US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비행기 예약을 도와드릴까요</a:t>
            </a:r>
            <a:r>
              <a:rPr lang="en-US" altLang="ko-KR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23938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F45D-C00B-44BE-C528-376382EF27D1}"/>
              </a:ext>
            </a:extLst>
          </p:cNvPr>
          <p:cNvSpPr txBox="1"/>
          <p:nvPr/>
        </p:nvSpPr>
        <p:spPr>
          <a:xfrm>
            <a:off x="1942459" y="3263083"/>
            <a:ext cx="8307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이전 사용자의 대화를 가져와서 대화를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이끌어나가야합니다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063563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542002" y="310583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정의</a:t>
            </a:r>
          </a:p>
        </p:txBody>
      </p:sp>
    </p:spTree>
    <p:extLst>
      <p:ext uri="{BB962C8B-B14F-4D97-AF65-F5344CB8AC3E}">
        <p14:creationId xmlns:p14="http://schemas.microsoft.com/office/powerpoint/2010/main" val="257584537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F45D-C00B-44BE-C528-376382EF27D1}"/>
              </a:ext>
            </a:extLst>
          </p:cNvPr>
          <p:cNvSpPr txBox="1"/>
          <p:nvPr/>
        </p:nvSpPr>
        <p:spPr>
          <a:xfrm>
            <a:off x="1377682" y="1488071"/>
            <a:ext cx="8307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정의 하는 방법에 대해서 알아봤는데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7FA028-33C6-9277-30B9-51B4D5C1D218}"/>
              </a:ext>
            </a:extLst>
          </p:cNvPr>
          <p:cNvSpPr txBox="1"/>
          <p:nvPr/>
        </p:nvSpPr>
        <p:spPr>
          <a:xfrm>
            <a:off x="1485941" y="2158798"/>
            <a:ext cx="9448800" cy="738664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 = 1</a:t>
            </a:r>
          </a:p>
          <a:p>
            <a:endParaRPr lang="en-US" altLang="ko-KR" sz="14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Print(A)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CFCDB-E55F-71F2-812E-552BCC0D1538}"/>
              </a:ext>
            </a:extLst>
          </p:cNvPr>
          <p:cNvSpPr txBox="1"/>
          <p:nvPr/>
        </p:nvSpPr>
        <p:spPr>
          <a:xfrm>
            <a:off x="1485941" y="3429000"/>
            <a:ext cx="8307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결과로 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1 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이라고 출력됩니다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1D67D85-8A54-27A3-C5AC-547F2B080FF8}"/>
              </a:ext>
            </a:extLst>
          </p:cNvPr>
          <p:cNvSpPr/>
          <p:nvPr/>
        </p:nvSpPr>
        <p:spPr>
          <a:xfrm>
            <a:off x="2008094" y="2481274"/>
            <a:ext cx="461665" cy="4616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A19F240-1F18-D584-3450-AB673357910F}"/>
              </a:ext>
            </a:extLst>
          </p:cNvPr>
          <p:cNvSpPr/>
          <p:nvPr/>
        </p:nvSpPr>
        <p:spPr>
          <a:xfrm>
            <a:off x="1377682" y="2069168"/>
            <a:ext cx="461665" cy="4616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081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2303</TotalTime>
  <Words>4036</Words>
  <Application>Microsoft Office PowerPoint</Application>
  <PresentationFormat>와이드스크린</PresentationFormat>
  <Paragraphs>629</Paragraphs>
  <Slides>117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117</vt:i4>
      </vt:variant>
    </vt:vector>
  </HeadingPairs>
  <TitlesOfParts>
    <vt:vector size="127" baseType="lpstr">
      <vt:lpstr>210 수퍼사이즈 Black BOX</vt:lpstr>
      <vt:lpstr>210 옴니고딕 010</vt:lpstr>
      <vt:lpstr>210 옴니고딕 030</vt:lpstr>
      <vt:lpstr>210 옴니고딕 040</vt:lpstr>
      <vt:lpstr>210 옴니고딕 050</vt:lpstr>
      <vt:lpstr>Arial Unicode MS</vt:lpstr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준 신</dc:creator>
  <cp:lastModifiedBy>준 신</cp:lastModifiedBy>
  <cp:revision>16</cp:revision>
  <dcterms:created xsi:type="dcterms:W3CDTF">2024-08-26T06:37:35Z</dcterms:created>
  <dcterms:modified xsi:type="dcterms:W3CDTF">2024-08-28T07:20:28Z</dcterms:modified>
</cp:coreProperties>
</file>